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03" r:id="rId4"/>
    <p:sldId id="294" r:id="rId5"/>
    <p:sldId id="282" r:id="rId6"/>
    <p:sldId id="295" r:id="rId7"/>
    <p:sldId id="287" r:id="rId8"/>
    <p:sldId id="296" r:id="rId9"/>
    <p:sldId id="297" r:id="rId10"/>
    <p:sldId id="258" r:id="rId11"/>
    <p:sldId id="298" r:id="rId12"/>
    <p:sldId id="259" r:id="rId13"/>
    <p:sldId id="265" r:id="rId14"/>
    <p:sldId id="266" r:id="rId15"/>
    <p:sldId id="299" r:id="rId16"/>
    <p:sldId id="268" r:id="rId17"/>
    <p:sldId id="269" r:id="rId18"/>
    <p:sldId id="284" r:id="rId19"/>
    <p:sldId id="271" r:id="rId20"/>
    <p:sldId id="283" r:id="rId21"/>
    <p:sldId id="270" r:id="rId22"/>
    <p:sldId id="272" r:id="rId23"/>
    <p:sldId id="273" r:id="rId24"/>
    <p:sldId id="274" r:id="rId25"/>
    <p:sldId id="288" r:id="rId26"/>
    <p:sldId id="289" r:id="rId27"/>
    <p:sldId id="292" r:id="rId28"/>
    <p:sldId id="291" r:id="rId29"/>
    <p:sldId id="293" r:id="rId30"/>
    <p:sldId id="302" r:id="rId31"/>
    <p:sldId id="276" r:id="rId32"/>
    <p:sldId id="277" r:id="rId33"/>
    <p:sldId id="285" r:id="rId34"/>
    <p:sldId id="301" r:id="rId35"/>
    <p:sldId id="300" r:id="rId36"/>
    <p:sldId id="278" r:id="rId37"/>
    <p:sldId id="280" r:id="rId38"/>
    <p:sldId id="279" r:id="rId39"/>
    <p:sldId id="28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9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CE0FA-CF16-48E5-A3CD-CEE8A404D375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51B319-7B7C-4EC3-A595-886374BE9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0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8595B20-0AC2-4463-8034-24A641380672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D5AE3-C18A-4677-898C-DA186B6662E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D75BB-F077-469D-A6B4-64587816E6F3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40FD-255E-4932-9D35-AD47209C680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3DD50D-0A65-4CB4-BCC9-DE415E53912D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3196C-4FA7-42B7-B133-1728CF3FF16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C10A-F374-420D-B5D9-9C9525D0BF42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D5CAF-0785-44A8-BCB3-B2A2AAB5E92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F2DDC-9F8A-42F4-82B9-13F94649584F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86F919-3B9C-4617-AE9D-6DCF3D30241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627B46-EA66-49A9-8D30-C6CAB0E454B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69AC106-0F6E-4258-87E3-B80B4080384C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61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5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0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104C-9708-426E-8984-9091F8A8E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131" y="1662725"/>
            <a:ext cx="9077738" cy="2163895"/>
          </a:xfrm>
        </p:spPr>
        <p:txBody>
          <a:bodyPr/>
          <a:lstStyle/>
          <a:p>
            <a:r>
              <a:rPr lang="en-US" dirty="0"/>
              <a:t>Lunar Meteoroid Ejecta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21E8F-0687-4EBF-A8E2-FB53EA790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327340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Anthony M. DeStefano	</a:t>
            </a:r>
          </a:p>
          <a:p>
            <a:r>
              <a:rPr lang="en-US" dirty="0"/>
              <a:t>NASA/MSFC/EV44 Natural Environments</a:t>
            </a:r>
          </a:p>
          <a:p>
            <a:r>
              <a:rPr lang="en-US" dirty="0"/>
              <a:t>11/17/2020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2B9F-0D52-426F-8AA7-1C84570A7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A03AF-E5EE-4AE2-AC71-418D7898B7E5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DD6D2-8D64-400B-BEA0-7C463A34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B57E2-8DA2-4959-BE18-16417F80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2087227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0A3ACA7A-600F-45B4-A5F4-54149160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59" y="1371600"/>
            <a:ext cx="5536765" cy="4152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055085-8E7E-4073-91B3-529BE696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4135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DSNE Rev H Lunar Ejecta Model</a:t>
            </a:r>
            <a:br>
              <a:rPr lang="en-US" dirty="0"/>
            </a:br>
            <a:r>
              <a:rPr lang="en-US" dirty="0"/>
              <a:t>NASA SP-8013 (1969)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E5E00A-C4D9-4FEC-96E7-36F318673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76B55-0D83-4B8E-92DC-7F01A1A2983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36A2-C033-4B22-8B65-BBB333EB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3A70-7F30-44C1-A909-B0A7FD98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7E896A7-15BD-411C-906E-1AB59CC9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99" y="1368285"/>
            <a:ext cx="5536765" cy="41525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895F0-5806-49E9-8B27-7B886016B8C1}"/>
              </a:ext>
            </a:extLst>
          </p:cNvPr>
          <p:cNvSpPr txBox="1"/>
          <p:nvPr/>
        </p:nvSpPr>
        <p:spPr>
          <a:xfrm>
            <a:off x="1401098" y="5441645"/>
            <a:ext cx="5010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speed [both] = 20 km/s</a:t>
            </a:r>
          </a:p>
          <a:p>
            <a:r>
              <a:rPr lang="en-US" dirty="0"/>
              <a:t>Density [NASA SP-8013] = 0.5 g/cm^3</a:t>
            </a:r>
          </a:p>
          <a:p>
            <a:r>
              <a:rPr lang="en-US" dirty="0"/>
              <a:t>Density [</a:t>
            </a:r>
            <a:r>
              <a:rPr lang="en-US" dirty="0" err="1"/>
              <a:t>Grun</a:t>
            </a:r>
            <a:r>
              <a:rPr lang="en-US" dirty="0"/>
              <a:t> et al 1985] = 2.5 g/cm^3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12B27F-485E-4338-BBC2-EF020FD5E335}"/>
              </a:ext>
            </a:extLst>
          </p:cNvPr>
          <p:cNvSpPr txBox="1"/>
          <p:nvPr/>
        </p:nvSpPr>
        <p:spPr>
          <a:xfrm>
            <a:off x="7050157" y="5492493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Density = 2.5 g/cm^3</a:t>
            </a:r>
          </a:p>
        </p:txBody>
      </p:sp>
    </p:spTree>
    <p:extLst>
      <p:ext uri="{BB962C8B-B14F-4D97-AF65-F5344CB8AC3E}">
        <p14:creationId xmlns:p14="http://schemas.microsoft.com/office/powerpoint/2010/main" val="267725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0B44B-F7D7-4F80-8546-EC3A791986C5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4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/>
              <a:t>Zook 1967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den>
                        </m:f>
                      </m:e>
                    </m:d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−1.92</m:t>
                        </m:r>
                      </m:sup>
                    </m:sSubSup>
                  </m:oMath>
                </a14:m>
                <a:r>
                  <a:rPr lang="en-US" i="0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&gt;0.1 </m:t>
                    </m:r>
                  </m:oMath>
                </a14:m>
                <a:r>
                  <a:rPr lang="en-US" i="0" dirty="0"/>
                  <a:t>km/s</a:t>
                </a:r>
              </a:p>
              <a:p>
                <a:pPr lvl="1"/>
                <a:r>
                  <a:rPr lang="en-US" i="0" dirty="0"/>
                  <a:t>The index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the power-law index of</a:t>
                </a:r>
              </a:p>
              <a:p>
                <a:pPr marL="530352" lvl="1" indent="0">
                  <a:buNone/>
                </a:pPr>
                <a:r>
                  <a:rPr lang="en-US" i="0" dirty="0"/>
                  <a:t>	the primary flux curve (see previous slide)</a:t>
                </a:r>
              </a:p>
              <a:p>
                <a:pPr lvl="1"/>
                <a:r>
                  <a:rPr lang="en-US" i="0" dirty="0"/>
                  <a:t>The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ranges from 0.3-0.7 (Zook ‘67)</a:t>
                </a:r>
              </a:p>
              <a:p>
                <a:pPr lvl="2"/>
                <a:r>
                  <a:rPr lang="en-US" i="0" dirty="0"/>
                  <a:t>In general,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i="0" dirty="0"/>
                  <a:t> (Gault et al. 1963), property of</a:t>
                </a:r>
              </a:p>
              <a:p>
                <a:pPr marL="987552" lvl="2" indent="0">
                  <a:buNone/>
                </a:pPr>
                <a:r>
                  <a:rPr lang="en-US" sz="2000" dirty="0"/>
                  <a:t>the target material</a:t>
                </a:r>
              </a:p>
              <a:p>
                <a:r>
                  <a:rPr lang="en-US" dirty="0"/>
                  <a:t>Implicitly,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sub>
                              <m:sup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v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e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α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which defines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as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7D04C5-8065-433C-8472-A569135CC6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807" y="1638299"/>
                <a:ext cx="9601200" cy="4086639"/>
              </a:xfrm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76776-224A-4308-918D-AC6529BF4FD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7E97B4-45B4-40C4-B3CF-E85FE9B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383" y="2128159"/>
            <a:ext cx="5026739" cy="38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Krivov</a:t>
            </a:r>
            <a:r>
              <a:rPr lang="en-US" dirty="0"/>
              <a:t> et al. 2003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CEBFB-67E2-48FF-B574-AD33353064BF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1,100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sil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α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i="0" dirty="0"/>
                  <a:t> is the power-law exponent to the crater volume vs. impact kinetic energy</a:t>
                </a:r>
              </a:p>
              <a:p>
                <a:pPr lvl="2"/>
                <a:r>
                  <a:rPr lang="en-US" dirty="0"/>
                  <a:t>Figure 7 of </a:t>
                </a:r>
                <a:r>
                  <a:rPr lang="en-US" dirty="0" err="1"/>
                  <a:t>Koschny</a:t>
                </a:r>
                <a:r>
                  <a:rPr lang="en-US" dirty="0"/>
                  <a:t> &amp; </a:t>
                </a:r>
                <a:r>
                  <a:rPr lang="en-US" dirty="0" err="1"/>
                  <a:t>Grun</a:t>
                </a:r>
                <a:r>
                  <a:rPr lang="en-US" dirty="0"/>
                  <a:t> 2001 show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=1.23</m:t>
                    </m:r>
                  </m:oMath>
                </a14:m>
                <a:r>
                  <a:rPr lang="en-US" dirty="0"/>
                  <a:t> for ice-silicate targets</a:t>
                </a:r>
              </a:p>
              <a:p>
                <a:pPr lvl="2"/>
                <a:r>
                  <a:rPr lang="en-US" dirty="0"/>
                  <a:t>Moore et al. 1963 give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=1.02</m:t>
                    </m:r>
                  </m:oMath>
                </a14:m>
                <a:r>
                  <a:rPr lang="en-US" dirty="0"/>
                  <a:t> for basalt targets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i="0" dirty="0"/>
                  <a:t> is the ejecta mass distribution (CDF) slope (akin to our analysis of Carrier 2003)</a:t>
                </a:r>
              </a:p>
              <a:p>
                <a:pPr lvl="2"/>
                <a:r>
                  <a:rPr lang="en-US" dirty="0"/>
                  <a:t>Plausible slopes range from 0.5 to 1 (see </a:t>
                </a:r>
                <a:r>
                  <a:rPr lang="en-US" dirty="0" err="1"/>
                  <a:t>Krivov</a:t>
                </a:r>
                <a:r>
                  <a:rPr lang="en-US" dirty="0"/>
                  <a:t> &amp; </a:t>
                </a:r>
                <a:r>
                  <a:rPr lang="en-US" dirty="0" err="1"/>
                  <a:t>Jurewicz</a:t>
                </a:r>
                <a:r>
                  <a:rPr lang="en-US" dirty="0"/>
                  <a:t> 1999)</a:t>
                </a:r>
              </a:p>
              <a:p>
                <a:pPr lvl="2"/>
                <a:r>
                  <a:rPr lang="en-US" dirty="0"/>
                  <a:t>The most likely slope is ~0.8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2000)</a:t>
                </a:r>
              </a:p>
              <a:p>
                <a:pPr lvl="3"/>
                <a:r>
                  <a:rPr lang="en-US" i="0" dirty="0"/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~0.8</m:t>
                    </m:r>
                  </m:oMath>
                </a14:m>
                <a:r>
                  <a:rPr lang="en-US" i="0" dirty="0"/>
                  <a:t> corresponds to &lt; 7E-5 g particles if using Carrier 2003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i="0" dirty="0"/>
                  <a:t> is the speed CDF slope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is for hard-surface targets,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=1.2</m:t>
                    </m:r>
                  </m:oMath>
                </a14:m>
                <a:r>
                  <a:rPr lang="en-US" dirty="0"/>
                  <a:t> is for regolith-like targets (i.e., porous) (see </a:t>
                </a:r>
                <a:r>
                  <a:rPr lang="en-US" dirty="0" err="1"/>
                  <a:t>Krivov</a:t>
                </a:r>
                <a:r>
                  <a:rPr lang="en-US" dirty="0"/>
                  <a:t> et al. 2003)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7" y="1711186"/>
                <a:ext cx="9601200" cy="4086639"/>
              </a:xfrm>
              <a:prstGeom prst="rect">
                <a:avLst/>
              </a:prstGeom>
              <a:blipFill>
                <a:blip r:embed="rId2"/>
                <a:stretch>
                  <a:fillRect r="-762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782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E7DB-8721-4876-86E6-BCBC7A7B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44713"/>
            <a:ext cx="9601200" cy="1485900"/>
          </a:xfrm>
        </p:spPr>
        <p:txBody>
          <a:bodyPr/>
          <a:lstStyle/>
          <a:p>
            <a:r>
              <a:rPr lang="en-US" dirty="0"/>
              <a:t>Impact-Ejecta Scaling Models</a:t>
            </a:r>
            <a:br>
              <a:rPr lang="en-US" dirty="0"/>
            </a:b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E0B9D-3272-4802-95A9-48E13F53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2954-B177-4CBA-88E2-9800AD60FBBD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BB39C-F034-4C40-8ED0-36079211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1E1AA-D884-4C86-ADB2-BF8646B9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, &gt;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𝜋𝜌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num>
                                          <m:den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den>
                                        </m:f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bSup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b="0" dirty="0"/>
                  <a:t> are determined by the target properties. For all cases studied,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b="0" dirty="0"/>
                  <a:t>, see </a:t>
                </a:r>
                <a:r>
                  <a:rPr lang="en-US" b="0" dirty="0" err="1"/>
                  <a:t>Housen</a:t>
                </a:r>
                <a:r>
                  <a:rPr lang="en-US" b="0" dirty="0"/>
                  <a:t> &amp; </a:t>
                </a:r>
                <a:r>
                  <a:rPr lang="en-US" b="0" dirty="0" err="1"/>
                  <a:t>Holsapple</a:t>
                </a:r>
                <a:r>
                  <a:rPr lang="en-US" b="0" dirty="0"/>
                  <a:t> 2011</a:t>
                </a:r>
              </a:p>
              <a:p>
                <a:pPr lvl="1"/>
                <a:r>
                  <a:rPr lang="en-US" dirty="0"/>
                  <a:t>The ejecta mass CDF term is derived from Carrier 2003, where the small and large scale ejecta mass is compared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~51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b="0" dirty="0"/>
                  <a:t> for a regolith particle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</m:t>
                    </m:r>
                  </m:oMath>
                </a14:m>
                <a:r>
                  <a:rPr lang="en-US" b="0" dirty="0"/>
                  <a:t> g/cc</a:t>
                </a:r>
              </a:p>
              <a:p>
                <a:pPr lvl="1"/>
                <a:endParaRPr lang="en-US" b="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60532AD-DF50-4D59-8DC9-6C3FF448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06" y="1711186"/>
                <a:ext cx="6503919" cy="408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32E98BD-78BC-447A-BAC7-2AC53B9C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59" y="2189844"/>
            <a:ext cx="4806903" cy="270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/>
              <a:t>Proposed New DSNE Model -- Meteoroid Model of Secondary Ejecta (</a:t>
            </a:r>
            <a:r>
              <a:rPr lang="en-US" dirty="0" err="1"/>
              <a:t>MeMoSeE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17A1-E444-4A04-84EE-7FC01521985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8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0460-4F39-47EC-AE72-C5BC52F3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572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Sporadic meteoroid flux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Grun</a:t>
            </a:r>
            <a:r>
              <a:rPr lang="en-US" dirty="0"/>
              <a:t> et al. 1985)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MEM3 is valid for interplanetary fluxes with masses greater than 1E-6 grams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 in this case is normalized to 1 at 1E-6 grams</a:t>
                </a:r>
              </a:p>
              <a:p>
                <a:r>
                  <a:rPr lang="en-US" dirty="0"/>
                  <a:t>The </a:t>
                </a:r>
                <a:r>
                  <a:rPr lang="en-US" dirty="0" err="1"/>
                  <a:t>Grun</a:t>
                </a:r>
                <a:r>
                  <a:rPr lang="en-US" dirty="0"/>
                  <a:t> fluxes [#/m^2/</a:t>
                </a:r>
                <a:r>
                  <a:rPr lang="en-US" dirty="0" err="1"/>
                  <a:t>yr</a:t>
                </a:r>
                <a:r>
                  <a:rPr lang="en-US" dirty="0"/>
                  <a:t>] in the range 1E-6 to 10 grams can be fit by a double power-law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2.264×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553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0.852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When accounting for all primary masses, the differential </a:t>
                </a:r>
                <a:r>
                  <a:rPr lang="en-US" dirty="0" err="1"/>
                  <a:t>Grun</a:t>
                </a:r>
                <a:r>
                  <a:rPr lang="en-US" dirty="0"/>
                  <a:t> flux [#/m^2/</a:t>
                </a:r>
                <a:r>
                  <a:rPr lang="en-US" dirty="0" err="1"/>
                  <a:t>yr</a:t>
                </a:r>
                <a:r>
                  <a:rPr lang="en-US" dirty="0"/>
                  <a:t>/g] is integrated over with the mass dependence of the particular scaling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𝑑𝑚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−3.0309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−15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1.80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.32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8E53E6-C632-4974-8D5E-FC6A4228B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409701"/>
                <a:ext cx="4838700" cy="4829174"/>
              </a:xfrm>
              <a:blipFill>
                <a:blip r:embed="rId2"/>
                <a:stretch>
                  <a:fillRect l="-1008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088D8-F1E3-4271-AB24-7D910E16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76984-7FDD-472C-AFE9-2EB244DD4D27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E310A-6BE3-4FFE-8070-A7F11E06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1A971-E89E-4032-951C-B6841C66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88E8477-4D9E-47C2-8E33-822405F06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011" y="1876751"/>
            <a:ext cx="5536765" cy="41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8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A8DA-7D83-4331-8848-8EDBFC55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97643"/>
            <a:ext cx="9601200" cy="1485900"/>
          </a:xfrm>
        </p:spPr>
        <p:txBody>
          <a:bodyPr/>
          <a:lstStyle/>
          <a:p>
            <a:r>
              <a:rPr lang="en-US" dirty="0"/>
              <a:t>Sporadic meteoroid flux (low and high density populations in MEM)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4AD88-EEB0-4F10-815A-8F8704A3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48CA8-75F8-4BBA-BF8B-B41F0A40285B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2406B-1B7A-4042-B4B4-6F11B56B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E203-BA42-4DB0-AD10-D21C37CF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92741-0306-4694-A8F3-82F20C47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89" y="1882158"/>
            <a:ext cx="5743575" cy="3667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A20781-5F13-4C9E-990C-D8EC9302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2" y="1683543"/>
            <a:ext cx="6440849" cy="4276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22BC3-4E70-42F1-8AA4-9D581A36C2A1}"/>
              </a:ext>
            </a:extLst>
          </p:cNvPr>
          <p:cNvSpPr txBox="1"/>
          <p:nvPr/>
        </p:nvSpPr>
        <p:spPr>
          <a:xfrm>
            <a:off x="1057275" y="5549283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Moorhead 2019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029595-CD19-497A-80F6-7BC426B6ADF9}"/>
              </a:ext>
            </a:extLst>
          </p:cNvPr>
          <p:cNvCxnSpPr>
            <a:cxnSpLocks/>
          </p:cNvCxnSpPr>
          <p:nvPr/>
        </p:nvCxnSpPr>
        <p:spPr>
          <a:xfrm flipH="1">
            <a:off x="8858250" y="1436984"/>
            <a:ext cx="259495" cy="118239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0C377-5C16-4F8B-BF92-26DDF015F9C1}"/>
              </a:ext>
            </a:extLst>
          </p:cNvPr>
          <p:cNvCxnSpPr>
            <a:cxnSpLocks/>
          </p:cNvCxnSpPr>
          <p:nvPr/>
        </p:nvCxnSpPr>
        <p:spPr>
          <a:xfrm flipH="1">
            <a:off x="9639300" y="1608032"/>
            <a:ext cx="1106608" cy="13423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487BDE-5739-4246-B904-452B4B781109}"/>
              </a:ext>
            </a:extLst>
          </p:cNvPr>
          <p:cNvSpPr txBox="1"/>
          <p:nvPr/>
        </p:nvSpPr>
        <p:spPr>
          <a:xfrm>
            <a:off x="8489049" y="1067652"/>
            <a:ext cx="1679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Apex &amp; toroidal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93910-75DC-4378-B043-D08B5A4CF854}"/>
              </a:ext>
            </a:extLst>
          </p:cNvPr>
          <p:cNvSpPr txBox="1"/>
          <p:nvPr/>
        </p:nvSpPr>
        <p:spPr>
          <a:xfrm>
            <a:off x="10095464" y="1295649"/>
            <a:ext cx="198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Helion/</a:t>
            </a:r>
            <a:r>
              <a:rPr lang="en-US" dirty="0" err="1"/>
              <a:t>antihelion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1A76F-0BB9-4436-8D54-1FFDF9D144CB}"/>
              </a:ext>
            </a:extLst>
          </p:cNvPr>
          <p:cNvSpPr txBox="1"/>
          <p:nvPr/>
        </p:nvSpPr>
        <p:spPr>
          <a:xfrm>
            <a:off x="2088356" y="3069389"/>
            <a:ext cx="1381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69070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BC8C-B50D-4654-9908-C63F50038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696" y="267599"/>
            <a:ext cx="5203190" cy="1485900"/>
          </a:xfrm>
        </p:spPr>
        <p:txBody>
          <a:bodyPr>
            <a:noAutofit/>
          </a:bodyPr>
          <a:lstStyle/>
          <a:p>
            <a:r>
              <a:rPr lang="en-US" sz="3600" dirty="0"/>
              <a:t>Lunar Surface Ephemeris for MEM – JPL Horizons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02D77-8DC8-47A2-A3DC-D72227199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130184"/>
            <a:ext cx="5203190" cy="211821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total of 37 ephemeris files generated for a fixed location on the Moon</a:t>
            </a:r>
          </a:p>
          <a:p>
            <a:pPr lvl="1"/>
            <a:r>
              <a:rPr lang="en-US" dirty="0"/>
              <a:t>19-year (</a:t>
            </a:r>
            <a:r>
              <a:rPr lang="en-US" dirty="0" err="1"/>
              <a:t>Metonic</a:t>
            </a:r>
            <a:r>
              <a:rPr lang="en-US" dirty="0"/>
              <a:t> cycle) time period of trajectory</a:t>
            </a:r>
          </a:p>
          <a:p>
            <a:pPr lvl="1"/>
            <a:r>
              <a:rPr lang="en-US" dirty="0"/>
              <a:t>5 degree latitude intervals from south pole to north pole </a:t>
            </a:r>
          </a:p>
          <a:p>
            <a:pPr lvl="1"/>
            <a:r>
              <a:rPr lang="en-US" dirty="0"/>
              <a:t>0 degrees longitude (central meridian)</a:t>
            </a:r>
          </a:p>
          <a:p>
            <a:pPr lvl="1"/>
            <a:r>
              <a:rPr lang="en-US" dirty="0"/>
              <a:t>Timestep ~ 16 hours 40 minutes (10,000 total)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73F8D-A202-4678-B495-8660730F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AB1F-5412-4F25-A2CD-A6D3164E6226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EAEE5-937D-4B93-872E-6C20D4FC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EA6D5-79DA-491D-AB7E-754829C86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6458CE-6480-40A9-9EAB-2D9C417B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840" y="114445"/>
            <a:ext cx="5029200" cy="3849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3289F-C6B8-4D0E-ACC5-76E91C1AD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794" y="3849913"/>
            <a:ext cx="5029200" cy="2712720"/>
          </a:xfrm>
          <a:prstGeom prst="rect">
            <a:avLst/>
          </a:prstGeom>
        </p:spPr>
      </p:pic>
      <p:pic>
        <p:nvPicPr>
          <p:cNvPr id="12" name="Picture 11" descr="A picture containing transport, sitting, photo, table&#10;&#10;Description automatically generated">
            <a:extLst>
              <a:ext uri="{FF2B5EF4-FFF2-40B4-BE49-F238E27FC236}">
                <a16:creationId xmlns:a16="http://schemas.microsoft.com/office/drawing/2014/main" id="{C9D5D320-14ED-4799-BF66-8B51462E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295" y="1419496"/>
            <a:ext cx="3532518" cy="26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70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3A50-B41A-41E8-BE8B-03A60391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2912"/>
            <a:ext cx="11206480" cy="1592208"/>
          </a:xfrm>
        </p:spPr>
        <p:txBody>
          <a:bodyPr/>
          <a:lstStyle/>
          <a:p>
            <a:r>
              <a:rPr lang="en-US" dirty="0"/>
              <a:t>Sporadic meteoroid flux (angle/speed) and latitudinal dependence on the lunar surface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B941A3-A2F6-4532-BA34-6383F3C77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847" y="1240790"/>
            <a:ext cx="3535680" cy="26517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4EA8-1D41-40FF-9EE5-45DD8EE5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9C25-783D-48E9-809E-EA9DBC37297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DF481-9052-4680-A1FE-61E5CD930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593D-FD88-4989-B365-CF1AB0BB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70529-3F6C-4F59-A6AD-B548B7F2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08" y="1240790"/>
            <a:ext cx="3535680" cy="26517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645999-7F47-4048-85EB-6A574F0B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908" y="1240790"/>
            <a:ext cx="3535680" cy="2651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2E7E9-B399-478B-9752-D8FB5FFE9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34" y="3912493"/>
            <a:ext cx="3535680" cy="2651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E5ACA1-6352-4FAA-9515-BE7B10F68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380" y="3912493"/>
            <a:ext cx="3535680" cy="2651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100429-92E4-481A-BDCB-1A4DC7CA1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063" y="3912493"/>
            <a:ext cx="3535680" cy="2651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8FF2B9-A7C1-4ECD-8A86-E43A66BAF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3063" y="1159380"/>
            <a:ext cx="3752850" cy="20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9100B-21CD-41ED-B850-B7EBBAAD84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280" y="3881695"/>
            <a:ext cx="3714750" cy="200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3A4C4D-DF33-4132-B43D-5160E2399C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4380" y="1168906"/>
            <a:ext cx="3705225" cy="180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753495-ED09-4A2C-B2D9-5A59F0B933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380" y="3890774"/>
            <a:ext cx="3733800" cy="1809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EA2A85-248E-4B90-8FC3-928B0FAB23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697" y="1164142"/>
            <a:ext cx="3705225" cy="190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C12F3B-2081-43FA-8543-82112BC848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8322" y="3890774"/>
            <a:ext cx="37338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4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Results of </a:t>
            </a:r>
            <a:r>
              <a:rPr lang="en-US" dirty="0" err="1"/>
              <a:t>LuMEM</a:t>
            </a:r>
            <a:endParaRPr lang="en-US" dirty="0"/>
          </a:p>
          <a:p>
            <a:pPr lvl="1"/>
            <a:r>
              <a:rPr lang="en-US" i="0" dirty="0"/>
              <a:t>Igloo number flux distribution (based on MEM3, see Moorhead et al 2019)</a:t>
            </a:r>
          </a:p>
          <a:p>
            <a:pPr lvl="1"/>
            <a:r>
              <a:rPr lang="en-US" i="0" dirty="0"/>
              <a:t>Example DSNE Table for Rev. I</a:t>
            </a:r>
          </a:p>
          <a:p>
            <a:pPr lvl="1"/>
            <a:r>
              <a:rPr lang="en-US" i="0" dirty="0"/>
              <a:t>HVIT Probability of No Penetration (PNP) Comparison</a:t>
            </a:r>
            <a:endParaRPr lang="en-US" dirty="0"/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/>
              <a:t>Brief (non-exhaustive) Review of Impact-Ejecta Scaling Models</a:t>
            </a:r>
          </a:p>
          <a:p>
            <a:pPr lvl="1"/>
            <a:r>
              <a:rPr lang="en-US" i="0" dirty="0"/>
              <a:t>Zook 1967</a:t>
            </a:r>
          </a:p>
          <a:p>
            <a:pPr lvl="1"/>
            <a:r>
              <a:rPr lang="en-US" i="0" dirty="0" err="1"/>
              <a:t>Krivov</a:t>
            </a:r>
            <a:r>
              <a:rPr lang="en-US" i="0" dirty="0"/>
              <a:t> et al. 2003</a:t>
            </a:r>
          </a:p>
          <a:p>
            <a:pPr lvl="1"/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</a:t>
            </a:r>
          </a:p>
          <a:p>
            <a:r>
              <a:rPr lang="en-US" dirty="0"/>
              <a:t>Proposed New DSNE Model -- Meteoroid Model of Secondary Ejecta (</a:t>
            </a:r>
            <a:r>
              <a:rPr lang="en-US" dirty="0" err="1"/>
              <a:t>MeMoSeE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Sporadic meteoroid flux (</a:t>
            </a:r>
            <a:r>
              <a:rPr lang="en-US" i="0" dirty="0" err="1"/>
              <a:t>Grun</a:t>
            </a:r>
            <a:r>
              <a:rPr lang="en-US" i="0" dirty="0"/>
              <a:t> et al 1985)</a:t>
            </a:r>
          </a:p>
          <a:p>
            <a:pPr lvl="1"/>
            <a:r>
              <a:rPr lang="en-US" i="0" dirty="0"/>
              <a:t>Near Earth Object (NEO) flux (Brown et al 2002)</a:t>
            </a:r>
          </a:p>
          <a:p>
            <a:pPr lvl="1"/>
            <a:r>
              <a:rPr lang="en-US" i="0" dirty="0"/>
              <a:t>Impact-ejecta scaling model (</a:t>
            </a:r>
            <a:r>
              <a:rPr lang="en-US" i="0" dirty="0" err="1"/>
              <a:t>Housen</a:t>
            </a:r>
            <a:r>
              <a:rPr lang="en-US" i="0" dirty="0"/>
              <a:t> &amp; </a:t>
            </a:r>
            <a:r>
              <a:rPr lang="en-US" i="0" dirty="0" err="1"/>
              <a:t>Holsapple</a:t>
            </a:r>
            <a:r>
              <a:rPr lang="en-US" i="0" dirty="0"/>
              <a:t> 2011)</a:t>
            </a:r>
          </a:p>
          <a:p>
            <a:pPr lvl="1"/>
            <a:r>
              <a:rPr lang="en-US" i="0" dirty="0"/>
              <a:t>Ejecta particle size distribution (Carrier 2003)</a:t>
            </a:r>
          </a:p>
          <a:p>
            <a:pPr lvl="1"/>
            <a:r>
              <a:rPr lang="en-US" i="0" dirty="0"/>
              <a:t>Ejecta zenith angle distribution (empirically from Gault &amp; </a:t>
            </a:r>
            <a:r>
              <a:rPr lang="en-US" i="0" dirty="0" err="1"/>
              <a:t>Wedekind</a:t>
            </a:r>
            <a:r>
              <a:rPr lang="en-US" i="0" dirty="0"/>
              <a:t> 1978)</a:t>
            </a:r>
          </a:p>
          <a:p>
            <a:pPr lvl="1"/>
            <a:r>
              <a:rPr lang="en-US" i="0" dirty="0"/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90D5D-FD91-49ED-997D-0B14C102BF2B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</p:spTree>
    <p:extLst>
      <p:ext uri="{BB962C8B-B14F-4D97-AF65-F5344CB8AC3E}">
        <p14:creationId xmlns:p14="http://schemas.microsoft.com/office/powerpoint/2010/main" val="418760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3D670-ACCF-4FBD-94C0-961EB4C1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3918C-98CD-40A9-9A78-368DAF33CB9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9839C-954B-4935-BA50-3AC438EC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7F9CF-6356-4D3B-8DBC-EA96D2D4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98EBF0-2BBC-4E4E-B2F8-7720EA963648}"/>
              </a:ext>
            </a:extLst>
          </p:cNvPr>
          <p:cNvSpPr txBox="1">
            <a:spLocks/>
          </p:cNvSpPr>
          <p:nvPr/>
        </p:nvSpPr>
        <p:spPr>
          <a:xfrm>
            <a:off x="863600" y="2912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Sporadic meteoroid flux (alt/</a:t>
            </a:r>
            <a:r>
              <a:rPr lang="en-US" dirty="0" err="1"/>
              <a:t>az</a:t>
            </a:r>
            <a:r>
              <a:rPr lang="en-US" dirty="0"/>
              <a:t>) and latitudinal dependence on the lunar surface</a:t>
            </a:r>
          </a:p>
        </p:txBody>
      </p:sp>
      <p:pic>
        <p:nvPicPr>
          <p:cNvPr id="9" name="Picture 8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9DAAEEC-4EB3-4858-840F-E79CEBCF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169293"/>
            <a:ext cx="2505382" cy="2743200"/>
          </a:xfrm>
          <a:prstGeom prst="rect">
            <a:avLst/>
          </a:prstGeom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3BE2EE1C-B309-4BBB-A5E6-17BB50DF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982" y="1150243"/>
            <a:ext cx="2505383" cy="2743200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9538F3D-13FF-476A-B23E-E172CD216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620" y="1150243"/>
            <a:ext cx="2505383" cy="2743200"/>
          </a:xfrm>
          <a:prstGeom prst="rect">
            <a:avLst/>
          </a:prstGeom>
        </p:spPr>
      </p:pic>
      <p:pic>
        <p:nvPicPr>
          <p:cNvPr id="15" name="Picture 14" descr="A picture containing device&#10;&#10;Description automatically generated">
            <a:extLst>
              <a:ext uri="{FF2B5EF4-FFF2-40B4-BE49-F238E27FC236}">
                <a16:creationId xmlns:a16="http://schemas.microsoft.com/office/drawing/2014/main" id="{49733ACA-1E2B-49C6-B865-D5C7E5A1D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956" y="3860156"/>
            <a:ext cx="2505382" cy="2743200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7D3F20CC-7792-42FA-BB6E-BF70EA045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288" y="3830390"/>
            <a:ext cx="2505382" cy="2743200"/>
          </a:xfrm>
          <a:prstGeom prst="rect">
            <a:avLst/>
          </a:prstGeom>
        </p:spPr>
      </p:pic>
      <p:pic>
        <p:nvPicPr>
          <p:cNvPr id="19" name="Picture 18" descr="Chart, pie chart&#10;&#10;Description automatically generated">
            <a:extLst>
              <a:ext uri="{FF2B5EF4-FFF2-40B4-BE49-F238E27FC236}">
                <a16:creationId xmlns:a16="http://schemas.microsoft.com/office/drawing/2014/main" id="{670B949F-D3AD-4351-9952-A10BFD699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621" y="3860156"/>
            <a:ext cx="250538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7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9B89-24E6-4E33-A4AA-46DF0431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333375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Near Earth Object (NEO) flux (Brown et al. 2002) at the lunar surface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84BF12-2837-434C-BE06-25D119697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4883" y="2583755"/>
            <a:ext cx="4765431" cy="3581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A69D-5266-4F12-85BA-36F13356D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16E5-8B80-4D7F-B907-4CACEC03839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45492-EFAA-4545-8D41-804A6DCF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Meteoroid Model of Secondary Ejecta (</a:t>
            </a:r>
            <a:r>
              <a:rPr lang="en-US" dirty="0" err="1"/>
              <a:t>MeMoSeE</a:t>
            </a:r>
            <a:r>
              <a:rPr lang="en-US" dirty="0"/>
              <a:t>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8B330-2330-47B7-84D7-7F84AD767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EEE2C-F34D-4B26-9CC2-D1AAC13A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47849"/>
            <a:ext cx="3933825" cy="4476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FC5079-8879-454F-870E-2D7EF512E093}"/>
              </a:ext>
            </a:extLst>
          </p:cNvPr>
          <p:cNvSpPr txBox="1">
            <a:spLocks/>
          </p:cNvSpPr>
          <p:nvPr/>
        </p:nvSpPr>
        <p:spPr>
          <a:xfrm>
            <a:off x="6538915" y="1664593"/>
            <a:ext cx="4838700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Althea Moorhead (see memo OSMA/MEO/Lunar-001) computed the NEO flux at the lunar surface based on Brown et al. 2002 and velocity distribution of bolides reported by the Center for Near Earth Object Studies (CNEOS)</a:t>
            </a:r>
          </a:p>
          <a:p>
            <a:r>
              <a:rPr lang="en-US" dirty="0"/>
              <a:t>In </a:t>
            </a:r>
            <a:r>
              <a:rPr lang="en-US" dirty="0" err="1"/>
              <a:t>MeMoSeE</a:t>
            </a:r>
            <a:r>
              <a:rPr lang="en-US" dirty="0"/>
              <a:t>, we approximate the angular distribution of fluxes at the lunar surface by the high density population of MEM</a:t>
            </a:r>
          </a:p>
          <a:p>
            <a:pPr lvl="1"/>
            <a:r>
              <a:rPr lang="en-US" dirty="0"/>
              <a:t>The high density population in MEM comes from the equatorial plane, “similar to the NEOs”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69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39CBF-F186-49F6-830F-A5A56733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3C28D-9C57-49E4-AC80-2D9F8B08C528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470E2-8C1D-4C85-892C-BCE2DA43C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7520E-DEB5-41FE-A15A-E5D916C21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71C3D2-BF18-48D2-A3D0-E7E7E21465DE}"/>
              </a:ext>
            </a:extLst>
          </p:cNvPr>
          <p:cNvSpPr txBox="1">
            <a:spLocks/>
          </p:cNvSpPr>
          <p:nvPr/>
        </p:nvSpPr>
        <p:spPr>
          <a:xfrm>
            <a:off x="904240" y="510149"/>
            <a:ext cx="11206480" cy="15922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NEO flux and latitudinal dependence on the lunar surface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4FA6F-5A01-4164-BB8D-E253700F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6" y="2102357"/>
            <a:ext cx="384048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21F8DC-0960-4F5F-BF98-3AAF99E7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2102357"/>
            <a:ext cx="384048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7A6E82-092B-45DB-9F95-545351CE7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2102357"/>
            <a:ext cx="384048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8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475B-0D57-4D12-8E0A-F98922A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Impact-ejecta scaling model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dirty="0"/>
                  <a:t> for sand fly ash (porosity of 45%)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=3.1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𝑐𝑐</m:t>
                    </m:r>
                  </m:oMath>
                </a14:m>
                <a:r>
                  <a:rPr lang="en-US" dirty="0"/>
                  <a:t> is the regolith particle density, see DSNE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the projectile particle (primaries) density, which can be integrated out over the density distribution from MEM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the primary mass, which can also be integrated out over the </a:t>
                </a:r>
                <a:r>
                  <a:rPr lang="en-US" dirty="0" err="1"/>
                  <a:t>Grun</a:t>
                </a:r>
                <a:r>
                  <a:rPr lang="en-US" dirty="0"/>
                  <a:t> differential flux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𝑖𝑚𝑝𝑎𝑐𝑡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𝑎𝑛𝑔𝑙𝑒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𝑍𝑒𝑛𝑖𝑡h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normal component of the projectile speed (speed and impact angle taken from MEM)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6884DA-9862-4898-BC1F-4CE790BE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5131E-006F-40D1-BF0A-F6808A04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9B621-B433-4436-B93D-783E1A3031D2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575EA-AE37-4C9D-850C-F45FEA6C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FEE9-34FC-4305-82E7-D2B536F46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45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9EBF-8AA3-437D-8BE8-86135CCC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81" y="10554"/>
            <a:ext cx="9601200" cy="1485900"/>
          </a:xfrm>
        </p:spPr>
        <p:txBody>
          <a:bodyPr/>
          <a:lstStyle/>
          <a:p>
            <a:r>
              <a:rPr lang="en-US" dirty="0"/>
              <a:t>Trajectory and spherical geometry of secondary ejecta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E304E-63B3-4989-B789-54E2F605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59B72-3530-46A9-9176-4CA4128C59B6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D9D6B-C179-4B4D-9757-C151B5F9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837AB-7BFE-4B19-8DDC-262957F0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BD6D3-1634-48D5-8A9D-90DAABF3F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050" y="1590675"/>
            <a:ext cx="6343650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3E569-02DC-4124-902A-E99D8DD7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438" y="4111299"/>
            <a:ext cx="2438400" cy="714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F3F50-0995-447C-9DF6-A0A453C1B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14" y="4802262"/>
            <a:ext cx="3495675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0E16C-0937-472D-82B7-1D3D50725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607182"/>
            <a:ext cx="4438650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C2B86-0847-4ED7-9986-2223AE872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050" y="4991100"/>
            <a:ext cx="1600200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D2B149-6ECB-415D-ABE6-C6C390801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875" y="4803603"/>
            <a:ext cx="1876425" cy="561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EE4A4C-C9E1-4F69-BAEC-C36CA5FFD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6650" y="1276450"/>
            <a:ext cx="1533525" cy="657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626834-1DAC-4088-8BC8-F205A99943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0991" y="1262062"/>
            <a:ext cx="2571750" cy="6572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60F2EF-9A80-4C35-B69D-E70ADBB761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656" y="1887140"/>
            <a:ext cx="1238250" cy="4667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4DE718-3F1B-45DE-A3A0-EC7088F48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8190" y="2807624"/>
            <a:ext cx="1304925" cy="914400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F456AFAE-B9A7-4719-A1EB-7C3EF753239A}"/>
              </a:ext>
            </a:extLst>
          </p:cNvPr>
          <p:cNvSpPr/>
          <p:nvPr/>
        </p:nvSpPr>
        <p:spPr>
          <a:xfrm>
            <a:off x="3174211" y="2363474"/>
            <a:ext cx="476250" cy="47158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s 16">
            <a:extLst>
              <a:ext uri="{FF2B5EF4-FFF2-40B4-BE49-F238E27FC236}">
                <a16:creationId xmlns:a16="http://schemas.microsoft.com/office/drawing/2014/main" id="{4CCB6426-C4EA-47CA-994D-35FB4CB9CD33}"/>
              </a:ext>
            </a:extLst>
          </p:cNvPr>
          <p:cNvSpPr/>
          <p:nvPr/>
        </p:nvSpPr>
        <p:spPr>
          <a:xfrm>
            <a:off x="3146978" y="3675302"/>
            <a:ext cx="566908" cy="42862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8BB83-0117-4F07-86A3-237CEF24083E}"/>
              </a:ext>
            </a:extLst>
          </p:cNvPr>
          <p:cNvSpPr txBox="1"/>
          <p:nvPr/>
        </p:nvSpPr>
        <p:spPr>
          <a:xfrm>
            <a:off x="81819" y="1287344"/>
            <a:ext cx="127531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Orbital mechanics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998886-D47E-4CF7-8D8F-AB44E09A511E}"/>
              </a:ext>
            </a:extLst>
          </p:cNvPr>
          <p:cNvSpPr txBox="1"/>
          <p:nvPr/>
        </p:nvSpPr>
        <p:spPr>
          <a:xfrm>
            <a:off x="63648" y="2493918"/>
            <a:ext cx="2674101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Impact and ROI distance from lunar surface the same (trajectory is symmetric about the apoapsis/periapsis)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DBFCD9-36A1-4FCD-8CD5-7F4277AF1282}"/>
              </a:ext>
            </a:extLst>
          </p:cNvPr>
          <p:cNvSpPr txBox="1"/>
          <p:nvPr/>
        </p:nvSpPr>
        <p:spPr>
          <a:xfrm>
            <a:off x="6184281" y="953284"/>
            <a:ext cx="5562988" cy="64633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Visual aid to guide intuition – converting ejecta at impact location to ejecta collected at Region-of-Interest</a:t>
            </a:r>
          </a:p>
        </p:txBody>
      </p:sp>
    </p:spTree>
    <p:extLst>
      <p:ext uri="{BB962C8B-B14F-4D97-AF65-F5344CB8AC3E}">
        <p14:creationId xmlns:p14="http://schemas.microsoft.com/office/powerpoint/2010/main" val="267994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D979-2F09-46EC-B5CB-1283FF56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FB64977-1C18-430D-B0DF-D26CAFAF332D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14155-E9AB-43F7-88CC-068B4A47BA2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26D3CAF-E821-4063-B7E7-932BE29101F3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B085C8-0164-462B-8F21-0F5A64BDFE71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A89D0-BA9D-4189-A6AD-FCFEB101C40A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4248418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2527B-9F06-4FB3-BB22-0FF9B3AC897D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3748B78-EF41-488C-82BA-71FE7338FDD7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894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6172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57575"/>
            <a:ext cx="0" cy="286702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7A89EF65-338D-4701-ACD6-88E02BB51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3C40103-3130-48EF-8700-5DF06A2496DA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B77E37-B2B2-4BE0-A66E-CA9E17122F9E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4F499C-4CEC-4254-97CC-2FB02E5247E5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86613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CA0C1F51-7001-4BC2-B4E6-C66B106920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the domain to find regions between the two curves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regions are completely outside of the domain</a:t>
            </a:r>
          </a:p>
          <a:p>
            <a:r>
              <a:rPr lang="en-US" i="0" dirty="0"/>
              <a:t>Yellow regions are partially in the domain</a:t>
            </a:r>
          </a:p>
          <a:p>
            <a:r>
              <a:rPr lang="en-US" dirty="0"/>
              <a:t>Green regions are completely inside the domain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4220D-6FE6-45F4-9CF4-FE2BB5149F1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0517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486594"/>
            <a:ext cx="15204" cy="28380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526620" cy="1327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29179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4003120" y="5588286"/>
            <a:ext cx="5169455" cy="2193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466284"/>
            <a:ext cx="0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57575"/>
            <a:ext cx="15196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02125" y="857250"/>
            <a:ext cx="25837" cy="411147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41D3F09-14E7-4438-B397-4FB13645A785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FEDA39-8345-4949-A946-0F612B741D59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113602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BA138372-00EE-423F-BA9A-6BE37D24979C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31CEE-5189-4C1B-828D-8AFAD95A01A1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28998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58068" y="3525094"/>
            <a:ext cx="15204" cy="27995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476500" y="1491681"/>
            <a:ext cx="1493684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605662"/>
            <a:ext cx="5183743" cy="45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311472" y="3508935"/>
            <a:ext cx="0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466284"/>
            <a:ext cx="15196" cy="28583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 flipH="1">
            <a:off x="3227962" y="853134"/>
            <a:ext cx="101" cy="409034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004F3E0-F72B-4DB9-8F87-D0CB030652AD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6C5833-D4F0-4E21-8169-47BDE1841351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2537798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ent Placeholder 2">
            <a:extLst>
              <a:ext uri="{FF2B5EF4-FFF2-40B4-BE49-F238E27FC236}">
                <a16:creationId xmlns:a16="http://schemas.microsoft.com/office/drawing/2014/main" id="{03CF8963-8D0B-4408-BEF7-25844FFDF832}"/>
              </a:ext>
            </a:extLst>
          </p:cNvPr>
          <p:cNvSpPr txBox="1">
            <a:spLocks/>
          </p:cNvSpPr>
          <p:nvPr/>
        </p:nvSpPr>
        <p:spPr>
          <a:xfrm>
            <a:off x="8797494" y="959135"/>
            <a:ext cx="3394506" cy="4829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Recursively break down yellow regions partially in the domain</a:t>
            </a:r>
          </a:p>
          <a:p>
            <a:pPr lvl="1"/>
            <a:r>
              <a:rPr lang="en-US" i="0" dirty="0"/>
              <a:t>i.e., Search for ejecta angle/speed pairs that reach the ROI</a:t>
            </a:r>
          </a:p>
          <a:p>
            <a:r>
              <a:rPr lang="en-US" dirty="0"/>
              <a:t>Red dots are completely outside of the domain</a:t>
            </a:r>
          </a:p>
          <a:p>
            <a:r>
              <a:rPr lang="en-US" dirty="0"/>
              <a:t>Green dots are completely inside the domain</a:t>
            </a:r>
          </a:p>
          <a:p>
            <a:pPr lvl="1"/>
            <a:r>
              <a:rPr lang="en-US" i="0" dirty="0"/>
              <a:t>Only green dots are where the integral is evaluated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0FC8-0C2F-4C42-8CAA-C346901A3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3F70-8E79-4FA1-BFB8-E2BB593D8C47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0DA9-32F6-4B79-B255-B863556C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9806-68E4-4A7A-9F8B-569B36A0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3B0AD5-5951-4533-820D-22166E48BE53}"/>
              </a:ext>
            </a:extLst>
          </p:cNvPr>
          <p:cNvSpPr/>
          <p:nvPr/>
        </p:nvSpPr>
        <p:spPr>
          <a:xfrm>
            <a:off x="2476500" y="857250"/>
            <a:ext cx="6697893" cy="54673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5A13364-08DE-4188-8FBB-AA9A571792C2}"/>
              </a:ext>
            </a:extLst>
          </p:cNvPr>
          <p:cNvSpPr/>
          <p:nvPr/>
        </p:nvSpPr>
        <p:spPr>
          <a:xfrm>
            <a:off x="4004327" y="2765991"/>
            <a:ext cx="82665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EB86C6E-9021-4662-8F0A-64CB360F2481}"/>
              </a:ext>
            </a:extLst>
          </p:cNvPr>
          <p:cNvSpPr/>
          <p:nvPr/>
        </p:nvSpPr>
        <p:spPr>
          <a:xfrm>
            <a:off x="6644790" y="4187694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861BCA5-C430-40EB-8FDF-FAC0808FE574}"/>
              </a:ext>
            </a:extLst>
          </p:cNvPr>
          <p:cNvSpPr/>
          <p:nvPr/>
        </p:nvSpPr>
        <p:spPr>
          <a:xfrm>
            <a:off x="5804746" y="4178993"/>
            <a:ext cx="826651" cy="769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D2C1C8-5547-4E2B-81F6-66C432BEA878}"/>
              </a:ext>
            </a:extLst>
          </p:cNvPr>
          <p:cNvSpPr/>
          <p:nvPr/>
        </p:nvSpPr>
        <p:spPr>
          <a:xfrm>
            <a:off x="3231814" y="1491681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BD584-88C9-44A0-8319-11D4270CB25B}"/>
              </a:ext>
            </a:extLst>
          </p:cNvPr>
          <p:cNvSpPr/>
          <p:nvPr/>
        </p:nvSpPr>
        <p:spPr>
          <a:xfrm>
            <a:off x="2507214" y="2138164"/>
            <a:ext cx="738885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D104EB-0919-45A8-9AD1-ECB2B26BA7C9}"/>
              </a:ext>
            </a:extLst>
          </p:cNvPr>
          <p:cNvSpPr/>
          <p:nvPr/>
        </p:nvSpPr>
        <p:spPr>
          <a:xfrm>
            <a:off x="3209208" y="2137344"/>
            <a:ext cx="779628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ACD268-EDF6-40F1-BFF0-6CA948DA1DAD}"/>
              </a:ext>
            </a:extLst>
          </p:cNvPr>
          <p:cNvSpPr/>
          <p:nvPr/>
        </p:nvSpPr>
        <p:spPr>
          <a:xfrm>
            <a:off x="3173851" y="2765994"/>
            <a:ext cx="796842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CA761A-B723-43E8-8BD4-60EDAA23DF27}"/>
              </a:ext>
            </a:extLst>
          </p:cNvPr>
          <p:cNvSpPr/>
          <p:nvPr/>
        </p:nvSpPr>
        <p:spPr>
          <a:xfrm>
            <a:off x="2491707" y="2774703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7F97CC-8B00-4F04-BBF8-13BB092E2879}"/>
              </a:ext>
            </a:extLst>
          </p:cNvPr>
          <p:cNvSpPr/>
          <p:nvPr/>
        </p:nvSpPr>
        <p:spPr>
          <a:xfrm>
            <a:off x="2502247" y="3486594"/>
            <a:ext cx="725816" cy="6923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30E2C84-0A2B-4022-A49F-4A54339FFFCC}"/>
              </a:ext>
            </a:extLst>
          </p:cNvPr>
          <p:cNvSpPr/>
          <p:nvPr/>
        </p:nvSpPr>
        <p:spPr>
          <a:xfrm>
            <a:off x="3183970" y="3466284"/>
            <a:ext cx="786707" cy="71270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80FA7C-B5E7-4FF6-BB13-9B4CF8170E1B}"/>
              </a:ext>
            </a:extLst>
          </p:cNvPr>
          <p:cNvSpPr/>
          <p:nvPr/>
        </p:nvSpPr>
        <p:spPr>
          <a:xfrm>
            <a:off x="3202125" y="4182720"/>
            <a:ext cx="786707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9349660-CA28-4CCF-9CE0-EB905AE4690A}"/>
              </a:ext>
            </a:extLst>
          </p:cNvPr>
          <p:cNvSpPr/>
          <p:nvPr/>
        </p:nvSpPr>
        <p:spPr>
          <a:xfrm>
            <a:off x="3990650" y="4180436"/>
            <a:ext cx="858483" cy="77895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922F61-2742-4173-9924-0750F88E487C}"/>
              </a:ext>
            </a:extLst>
          </p:cNvPr>
          <p:cNvSpPr/>
          <p:nvPr/>
        </p:nvSpPr>
        <p:spPr>
          <a:xfrm>
            <a:off x="4856425" y="4199281"/>
            <a:ext cx="925251" cy="77895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1622C9-6640-4598-9DFE-5C942C08D9C6}"/>
              </a:ext>
            </a:extLst>
          </p:cNvPr>
          <p:cNvSpPr/>
          <p:nvPr/>
        </p:nvSpPr>
        <p:spPr>
          <a:xfrm>
            <a:off x="4847146" y="4943476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FF7103C-6FDF-4188-B299-774A66B3A951}"/>
              </a:ext>
            </a:extLst>
          </p:cNvPr>
          <p:cNvSpPr/>
          <p:nvPr/>
        </p:nvSpPr>
        <p:spPr>
          <a:xfrm>
            <a:off x="3970184" y="4943475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60DD1B-13C6-4187-B5A1-AF4AA025CB33}"/>
              </a:ext>
            </a:extLst>
          </p:cNvPr>
          <p:cNvSpPr/>
          <p:nvPr/>
        </p:nvSpPr>
        <p:spPr>
          <a:xfrm>
            <a:off x="3930033" y="3525094"/>
            <a:ext cx="925251" cy="6667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74160D6-03C9-43A2-87B8-1062B8652811}"/>
              </a:ext>
            </a:extLst>
          </p:cNvPr>
          <p:cNvSpPr/>
          <p:nvPr/>
        </p:nvSpPr>
        <p:spPr>
          <a:xfrm>
            <a:off x="5821367" y="4924425"/>
            <a:ext cx="81133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C89A92-E242-476C-9C0C-7996D91C0E1F}"/>
              </a:ext>
            </a:extLst>
          </p:cNvPr>
          <p:cNvSpPr/>
          <p:nvPr/>
        </p:nvSpPr>
        <p:spPr>
          <a:xfrm>
            <a:off x="5800727" y="5588286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0EFC86-EB05-45CA-8CB0-B325BEC1768D}"/>
              </a:ext>
            </a:extLst>
          </p:cNvPr>
          <p:cNvSpPr/>
          <p:nvPr/>
        </p:nvSpPr>
        <p:spPr>
          <a:xfrm>
            <a:off x="6629401" y="4949684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CC164-CEAC-46EA-986D-B1B440034C72}"/>
              </a:ext>
            </a:extLst>
          </p:cNvPr>
          <p:cNvSpPr/>
          <p:nvPr/>
        </p:nvSpPr>
        <p:spPr>
          <a:xfrm>
            <a:off x="6629401" y="5615209"/>
            <a:ext cx="831971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3E8FAE-49C6-4FC2-89A8-8DF9ACCF5EBC}"/>
              </a:ext>
            </a:extLst>
          </p:cNvPr>
          <p:cNvSpPr/>
          <p:nvPr/>
        </p:nvSpPr>
        <p:spPr>
          <a:xfrm>
            <a:off x="4841320" y="5605662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B82870B-E7C4-4842-A65E-CEE61933F829}"/>
              </a:ext>
            </a:extLst>
          </p:cNvPr>
          <p:cNvSpPr/>
          <p:nvPr/>
        </p:nvSpPr>
        <p:spPr>
          <a:xfrm>
            <a:off x="7425140" y="4949683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B051162-9714-4C8E-B3E5-7DAAFA0F5423}"/>
              </a:ext>
            </a:extLst>
          </p:cNvPr>
          <p:cNvSpPr/>
          <p:nvPr/>
        </p:nvSpPr>
        <p:spPr>
          <a:xfrm>
            <a:off x="7373698" y="5607149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61AB936-C107-49D0-B6B8-4E4503F57989}"/>
              </a:ext>
            </a:extLst>
          </p:cNvPr>
          <p:cNvSpPr/>
          <p:nvPr/>
        </p:nvSpPr>
        <p:spPr>
          <a:xfrm>
            <a:off x="8220916" y="4949686"/>
            <a:ext cx="925160" cy="6857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62EB622-FF06-4922-B8EE-165F78F0F47D}"/>
              </a:ext>
            </a:extLst>
          </p:cNvPr>
          <p:cNvSpPr/>
          <p:nvPr/>
        </p:nvSpPr>
        <p:spPr>
          <a:xfrm>
            <a:off x="7458068" y="4197208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D93203-58DD-41DF-941A-B936B83F0E4E}"/>
              </a:ext>
            </a:extLst>
          </p:cNvPr>
          <p:cNvSpPr/>
          <p:nvPr/>
        </p:nvSpPr>
        <p:spPr>
          <a:xfrm>
            <a:off x="8267186" y="4187694"/>
            <a:ext cx="892229" cy="781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A26278-3ABD-44AB-AC0C-5711C06C7135}"/>
              </a:ext>
            </a:extLst>
          </p:cNvPr>
          <p:cNvSpPr/>
          <p:nvPr/>
        </p:nvSpPr>
        <p:spPr>
          <a:xfrm>
            <a:off x="8322363" y="3526524"/>
            <a:ext cx="820431" cy="7429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644A5A-1E2D-411F-AE99-6DFF7BF498CD}"/>
              </a:ext>
            </a:extLst>
          </p:cNvPr>
          <p:cNvSpPr/>
          <p:nvPr/>
        </p:nvSpPr>
        <p:spPr>
          <a:xfrm>
            <a:off x="2502247" y="1504950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7ECE-CC78-4FF3-9B45-81DE909222BD}"/>
              </a:ext>
            </a:extLst>
          </p:cNvPr>
          <p:cNvSpPr/>
          <p:nvPr/>
        </p:nvSpPr>
        <p:spPr>
          <a:xfrm>
            <a:off x="2502247" y="872557"/>
            <a:ext cx="729567" cy="64769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D137EA-38C1-47F4-80A0-5831C136610F}"/>
              </a:ext>
            </a:extLst>
          </p:cNvPr>
          <p:cNvCxnSpPr/>
          <p:nvPr/>
        </p:nvCxnSpPr>
        <p:spPr>
          <a:xfrm>
            <a:off x="2476500" y="3457575"/>
            <a:ext cx="6697893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61C306-6EDF-442C-B8DF-D44035023B52}"/>
              </a:ext>
            </a:extLst>
          </p:cNvPr>
          <p:cNvSpPr/>
          <p:nvPr/>
        </p:nvSpPr>
        <p:spPr>
          <a:xfrm>
            <a:off x="2714625" y="904875"/>
            <a:ext cx="6457950" cy="4937694"/>
          </a:xfrm>
          <a:custGeom>
            <a:avLst/>
            <a:gdLst>
              <a:gd name="connsiteX0" fmla="*/ 0 w 6457950"/>
              <a:gd name="connsiteY0" fmla="*/ 0 h 4937694"/>
              <a:gd name="connsiteX1" fmla="*/ 9525 w 6457950"/>
              <a:gd name="connsiteY1" fmla="*/ 419100 h 4937694"/>
              <a:gd name="connsiteX2" fmla="*/ 28575 w 6457950"/>
              <a:gd name="connsiteY2" fmla="*/ 581025 h 4937694"/>
              <a:gd name="connsiteX3" fmla="*/ 47625 w 6457950"/>
              <a:gd name="connsiteY3" fmla="*/ 714375 h 4937694"/>
              <a:gd name="connsiteX4" fmla="*/ 57150 w 6457950"/>
              <a:gd name="connsiteY4" fmla="*/ 762000 h 4937694"/>
              <a:gd name="connsiteX5" fmla="*/ 66675 w 6457950"/>
              <a:gd name="connsiteY5" fmla="*/ 838200 h 4937694"/>
              <a:gd name="connsiteX6" fmla="*/ 85725 w 6457950"/>
              <a:gd name="connsiteY6" fmla="*/ 914400 h 4937694"/>
              <a:gd name="connsiteX7" fmla="*/ 104775 w 6457950"/>
              <a:gd name="connsiteY7" fmla="*/ 1009650 h 4937694"/>
              <a:gd name="connsiteX8" fmla="*/ 114300 w 6457950"/>
              <a:gd name="connsiteY8" fmla="*/ 1038225 h 4937694"/>
              <a:gd name="connsiteX9" fmla="*/ 123825 w 6457950"/>
              <a:gd name="connsiteY9" fmla="*/ 1095375 h 4937694"/>
              <a:gd name="connsiteX10" fmla="*/ 142875 w 6457950"/>
              <a:gd name="connsiteY10" fmla="*/ 1200150 h 4937694"/>
              <a:gd name="connsiteX11" fmla="*/ 152400 w 6457950"/>
              <a:gd name="connsiteY11" fmla="*/ 1276350 h 4937694"/>
              <a:gd name="connsiteX12" fmla="*/ 171450 w 6457950"/>
              <a:gd name="connsiteY12" fmla="*/ 1371600 h 4937694"/>
              <a:gd name="connsiteX13" fmla="*/ 180975 w 6457950"/>
              <a:gd name="connsiteY13" fmla="*/ 1447800 h 4937694"/>
              <a:gd name="connsiteX14" fmla="*/ 200025 w 6457950"/>
              <a:gd name="connsiteY14" fmla="*/ 1552575 h 4937694"/>
              <a:gd name="connsiteX15" fmla="*/ 209550 w 6457950"/>
              <a:gd name="connsiteY15" fmla="*/ 1657350 h 4937694"/>
              <a:gd name="connsiteX16" fmla="*/ 228600 w 6457950"/>
              <a:gd name="connsiteY16" fmla="*/ 1733550 h 4937694"/>
              <a:gd name="connsiteX17" fmla="*/ 238125 w 6457950"/>
              <a:gd name="connsiteY17" fmla="*/ 1781175 h 4937694"/>
              <a:gd name="connsiteX18" fmla="*/ 257175 w 6457950"/>
              <a:gd name="connsiteY18" fmla="*/ 1838325 h 4937694"/>
              <a:gd name="connsiteX19" fmla="*/ 266700 w 6457950"/>
              <a:gd name="connsiteY19" fmla="*/ 1885950 h 4937694"/>
              <a:gd name="connsiteX20" fmla="*/ 285750 w 6457950"/>
              <a:gd name="connsiteY20" fmla="*/ 1943100 h 4937694"/>
              <a:gd name="connsiteX21" fmla="*/ 304800 w 6457950"/>
              <a:gd name="connsiteY21" fmla="*/ 2019300 h 4937694"/>
              <a:gd name="connsiteX22" fmla="*/ 323850 w 6457950"/>
              <a:gd name="connsiteY22" fmla="*/ 2057400 h 4937694"/>
              <a:gd name="connsiteX23" fmla="*/ 342900 w 6457950"/>
              <a:gd name="connsiteY23" fmla="*/ 2114550 h 4937694"/>
              <a:gd name="connsiteX24" fmla="*/ 352425 w 6457950"/>
              <a:gd name="connsiteY24" fmla="*/ 2143125 h 4937694"/>
              <a:gd name="connsiteX25" fmla="*/ 371475 w 6457950"/>
              <a:gd name="connsiteY25" fmla="*/ 2219325 h 4937694"/>
              <a:gd name="connsiteX26" fmla="*/ 390525 w 6457950"/>
              <a:gd name="connsiteY26" fmla="*/ 2257425 h 4937694"/>
              <a:gd name="connsiteX27" fmla="*/ 419100 w 6457950"/>
              <a:gd name="connsiteY27" fmla="*/ 2390775 h 4937694"/>
              <a:gd name="connsiteX28" fmla="*/ 447675 w 6457950"/>
              <a:gd name="connsiteY28" fmla="*/ 2486025 h 4937694"/>
              <a:gd name="connsiteX29" fmla="*/ 457200 w 6457950"/>
              <a:gd name="connsiteY29" fmla="*/ 2552700 h 4937694"/>
              <a:gd name="connsiteX30" fmla="*/ 476250 w 6457950"/>
              <a:gd name="connsiteY30" fmla="*/ 2628900 h 4937694"/>
              <a:gd name="connsiteX31" fmla="*/ 485775 w 6457950"/>
              <a:gd name="connsiteY31" fmla="*/ 2667000 h 4937694"/>
              <a:gd name="connsiteX32" fmla="*/ 495300 w 6457950"/>
              <a:gd name="connsiteY32" fmla="*/ 2714625 h 4937694"/>
              <a:gd name="connsiteX33" fmla="*/ 523875 w 6457950"/>
              <a:gd name="connsiteY33" fmla="*/ 2790825 h 4937694"/>
              <a:gd name="connsiteX34" fmla="*/ 533400 w 6457950"/>
              <a:gd name="connsiteY34" fmla="*/ 2819400 h 4937694"/>
              <a:gd name="connsiteX35" fmla="*/ 542925 w 6457950"/>
              <a:gd name="connsiteY35" fmla="*/ 2876550 h 4937694"/>
              <a:gd name="connsiteX36" fmla="*/ 561975 w 6457950"/>
              <a:gd name="connsiteY36" fmla="*/ 2933700 h 4937694"/>
              <a:gd name="connsiteX37" fmla="*/ 581025 w 6457950"/>
              <a:gd name="connsiteY37" fmla="*/ 2990850 h 4937694"/>
              <a:gd name="connsiteX38" fmla="*/ 590550 w 6457950"/>
              <a:gd name="connsiteY38" fmla="*/ 3019425 h 4937694"/>
              <a:gd name="connsiteX39" fmla="*/ 609600 w 6457950"/>
              <a:gd name="connsiteY39" fmla="*/ 3086100 h 4937694"/>
              <a:gd name="connsiteX40" fmla="*/ 628650 w 6457950"/>
              <a:gd name="connsiteY40" fmla="*/ 3114675 h 4937694"/>
              <a:gd name="connsiteX41" fmla="*/ 647700 w 6457950"/>
              <a:gd name="connsiteY41" fmla="*/ 3171825 h 4937694"/>
              <a:gd name="connsiteX42" fmla="*/ 666750 w 6457950"/>
              <a:gd name="connsiteY42" fmla="*/ 3209925 h 4937694"/>
              <a:gd name="connsiteX43" fmla="*/ 685800 w 6457950"/>
              <a:gd name="connsiteY43" fmla="*/ 3276600 h 4937694"/>
              <a:gd name="connsiteX44" fmla="*/ 733425 w 6457950"/>
              <a:gd name="connsiteY44" fmla="*/ 3343275 h 4937694"/>
              <a:gd name="connsiteX45" fmla="*/ 752475 w 6457950"/>
              <a:gd name="connsiteY45" fmla="*/ 3371850 h 4937694"/>
              <a:gd name="connsiteX46" fmla="*/ 800100 w 6457950"/>
              <a:gd name="connsiteY46" fmla="*/ 3457575 h 4937694"/>
              <a:gd name="connsiteX47" fmla="*/ 809625 w 6457950"/>
              <a:gd name="connsiteY47" fmla="*/ 3486150 h 4937694"/>
              <a:gd name="connsiteX48" fmla="*/ 828675 w 6457950"/>
              <a:gd name="connsiteY48" fmla="*/ 3514725 h 4937694"/>
              <a:gd name="connsiteX49" fmla="*/ 895350 w 6457950"/>
              <a:gd name="connsiteY49" fmla="*/ 3600450 h 4937694"/>
              <a:gd name="connsiteX50" fmla="*/ 914400 w 6457950"/>
              <a:gd name="connsiteY50" fmla="*/ 3629025 h 4937694"/>
              <a:gd name="connsiteX51" fmla="*/ 952500 w 6457950"/>
              <a:gd name="connsiteY51" fmla="*/ 3667125 h 4937694"/>
              <a:gd name="connsiteX52" fmla="*/ 1019175 w 6457950"/>
              <a:gd name="connsiteY52" fmla="*/ 3762375 h 4937694"/>
              <a:gd name="connsiteX53" fmla="*/ 1057275 w 6457950"/>
              <a:gd name="connsiteY53" fmla="*/ 3781425 h 4937694"/>
              <a:gd name="connsiteX54" fmla="*/ 1066800 w 6457950"/>
              <a:gd name="connsiteY54" fmla="*/ 3810000 h 4937694"/>
              <a:gd name="connsiteX55" fmla="*/ 1095375 w 6457950"/>
              <a:gd name="connsiteY55" fmla="*/ 3838575 h 4937694"/>
              <a:gd name="connsiteX56" fmla="*/ 1114425 w 6457950"/>
              <a:gd name="connsiteY56" fmla="*/ 3867150 h 4937694"/>
              <a:gd name="connsiteX57" fmla="*/ 1152525 w 6457950"/>
              <a:gd name="connsiteY57" fmla="*/ 3905250 h 4937694"/>
              <a:gd name="connsiteX58" fmla="*/ 1209675 w 6457950"/>
              <a:gd name="connsiteY58" fmla="*/ 3990975 h 4937694"/>
              <a:gd name="connsiteX59" fmla="*/ 1228725 w 6457950"/>
              <a:gd name="connsiteY59" fmla="*/ 4019550 h 4937694"/>
              <a:gd name="connsiteX60" fmla="*/ 1257300 w 6457950"/>
              <a:gd name="connsiteY60" fmla="*/ 4038600 h 4937694"/>
              <a:gd name="connsiteX61" fmla="*/ 1343025 w 6457950"/>
              <a:gd name="connsiteY61" fmla="*/ 4105275 h 4937694"/>
              <a:gd name="connsiteX62" fmla="*/ 1390650 w 6457950"/>
              <a:gd name="connsiteY62" fmla="*/ 4143375 h 4937694"/>
              <a:gd name="connsiteX63" fmla="*/ 1447800 w 6457950"/>
              <a:gd name="connsiteY63" fmla="*/ 4200525 h 4937694"/>
              <a:gd name="connsiteX64" fmla="*/ 1552575 w 6457950"/>
              <a:gd name="connsiteY64" fmla="*/ 4257675 h 4937694"/>
              <a:gd name="connsiteX65" fmla="*/ 1619250 w 6457950"/>
              <a:gd name="connsiteY65" fmla="*/ 4286250 h 4937694"/>
              <a:gd name="connsiteX66" fmla="*/ 1676400 w 6457950"/>
              <a:gd name="connsiteY66" fmla="*/ 4324350 h 4937694"/>
              <a:gd name="connsiteX67" fmla="*/ 1752600 w 6457950"/>
              <a:gd name="connsiteY67" fmla="*/ 4352925 h 4937694"/>
              <a:gd name="connsiteX68" fmla="*/ 1866900 w 6457950"/>
              <a:gd name="connsiteY68" fmla="*/ 4400550 h 4937694"/>
              <a:gd name="connsiteX69" fmla="*/ 1895475 w 6457950"/>
              <a:gd name="connsiteY69" fmla="*/ 4419600 h 4937694"/>
              <a:gd name="connsiteX70" fmla="*/ 1933575 w 6457950"/>
              <a:gd name="connsiteY70" fmla="*/ 4429125 h 4937694"/>
              <a:gd name="connsiteX71" fmla="*/ 1990725 w 6457950"/>
              <a:gd name="connsiteY71" fmla="*/ 4448175 h 4937694"/>
              <a:gd name="connsiteX72" fmla="*/ 2057400 w 6457950"/>
              <a:gd name="connsiteY72" fmla="*/ 4486275 h 4937694"/>
              <a:gd name="connsiteX73" fmla="*/ 2200275 w 6457950"/>
              <a:gd name="connsiteY73" fmla="*/ 4533900 h 4937694"/>
              <a:gd name="connsiteX74" fmla="*/ 2314575 w 6457950"/>
              <a:gd name="connsiteY74" fmla="*/ 4581525 h 4937694"/>
              <a:gd name="connsiteX75" fmla="*/ 2457450 w 6457950"/>
              <a:gd name="connsiteY75" fmla="*/ 4619625 h 4937694"/>
              <a:gd name="connsiteX76" fmla="*/ 2495550 w 6457950"/>
              <a:gd name="connsiteY76" fmla="*/ 4638675 h 4937694"/>
              <a:gd name="connsiteX77" fmla="*/ 2562225 w 6457950"/>
              <a:gd name="connsiteY77" fmla="*/ 4657725 h 4937694"/>
              <a:gd name="connsiteX78" fmla="*/ 2609850 w 6457950"/>
              <a:gd name="connsiteY78" fmla="*/ 4676775 h 4937694"/>
              <a:gd name="connsiteX79" fmla="*/ 2714625 w 6457950"/>
              <a:gd name="connsiteY79" fmla="*/ 4705350 h 4937694"/>
              <a:gd name="connsiteX80" fmla="*/ 2762250 w 6457950"/>
              <a:gd name="connsiteY80" fmla="*/ 4714875 h 4937694"/>
              <a:gd name="connsiteX81" fmla="*/ 2800350 w 6457950"/>
              <a:gd name="connsiteY81" fmla="*/ 4733925 h 4937694"/>
              <a:gd name="connsiteX82" fmla="*/ 2876550 w 6457950"/>
              <a:gd name="connsiteY82" fmla="*/ 4752975 h 4937694"/>
              <a:gd name="connsiteX83" fmla="*/ 2981325 w 6457950"/>
              <a:gd name="connsiteY83" fmla="*/ 4791075 h 4937694"/>
              <a:gd name="connsiteX84" fmla="*/ 3038475 w 6457950"/>
              <a:gd name="connsiteY84" fmla="*/ 4800600 h 4937694"/>
              <a:gd name="connsiteX85" fmla="*/ 3095625 w 6457950"/>
              <a:gd name="connsiteY85" fmla="*/ 4819650 h 4937694"/>
              <a:gd name="connsiteX86" fmla="*/ 3228975 w 6457950"/>
              <a:gd name="connsiteY86" fmla="*/ 4848225 h 4937694"/>
              <a:gd name="connsiteX87" fmla="*/ 3333750 w 6457950"/>
              <a:gd name="connsiteY87" fmla="*/ 4876800 h 4937694"/>
              <a:gd name="connsiteX88" fmla="*/ 3562350 w 6457950"/>
              <a:gd name="connsiteY88" fmla="*/ 4886325 h 4937694"/>
              <a:gd name="connsiteX89" fmla="*/ 3638550 w 6457950"/>
              <a:gd name="connsiteY89" fmla="*/ 4905375 h 4937694"/>
              <a:gd name="connsiteX90" fmla="*/ 3914775 w 6457950"/>
              <a:gd name="connsiteY90" fmla="*/ 4924425 h 4937694"/>
              <a:gd name="connsiteX91" fmla="*/ 4257675 w 6457950"/>
              <a:gd name="connsiteY91" fmla="*/ 4914900 h 4937694"/>
              <a:gd name="connsiteX92" fmla="*/ 4429125 w 6457950"/>
              <a:gd name="connsiteY92" fmla="*/ 4905375 h 4937694"/>
              <a:gd name="connsiteX93" fmla="*/ 4543425 w 6457950"/>
              <a:gd name="connsiteY93" fmla="*/ 4886325 h 4937694"/>
              <a:gd name="connsiteX94" fmla="*/ 4600575 w 6457950"/>
              <a:gd name="connsiteY94" fmla="*/ 4876800 h 4937694"/>
              <a:gd name="connsiteX95" fmla="*/ 4629150 w 6457950"/>
              <a:gd name="connsiteY95" fmla="*/ 4867275 h 4937694"/>
              <a:gd name="connsiteX96" fmla="*/ 4714875 w 6457950"/>
              <a:gd name="connsiteY96" fmla="*/ 4848225 h 4937694"/>
              <a:gd name="connsiteX97" fmla="*/ 4781550 w 6457950"/>
              <a:gd name="connsiteY97" fmla="*/ 4838700 h 4937694"/>
              <a:gd name="connsiteX98" fmla="*/ 4886325 w 6457950"/>
              <a:gd name="connsiteY98" fmla="*/ 4810125 h 4937694"/>
              <a:gd name="connsiteX99" fmla="*/ 4962525 w 6457950"/>
              <a:gd name="connsiteY99" fmla="*/ 4772025 h 4937694"/>
              <a:gd name="connsiteX100" fmla="*/ 5019675 w 6457950"/>
              <a:gd name="connsiteY100" fmla="*/ 4743450 h 4937694"/>
              <a:gd name="connsiteX101" fmla="*/ 5067300 w 6457950"/>
              <a:gd name="connsiteY101" fmla="*/ 4724400 h 4937694"/>
              <a:gd name="connsiteX102" fmla="*/ 5095875 w 6457950"/>
              <a:gd name="connsiteY102" fmla="*/ 4705350 h 4937694"/>
              <a:gd name="connsiteX103" fmla="*/ 5133975 w 6457950"/>
              <a:gd name="connsiteY103" fmla="*/ 4686300 h 4937694"/>
              <a:gd name="connsiteX104" fmla="*/ 5181600 w 6457950"/>
              <a:gd name="connsiteY104" fmla="*/ 4657725 h 4937694"/>
              <a:gd name="connsiteX105" fmla="*/ 5257800 w 6457950"/>
              <a:gd name="connsiteY105" fmla="*/ 4619625 h 4937694"/>
              <a:gd name="connsiteX106" fmla="*/ 5286375 w 6457950"/>
              <a:gd name="connsiteY106" fmla="*/ 4610100 h 4937694"/>
              <a:gd name="connsiteX107" fmla="*/ 5314950 w 6457950"/>
              <a:gd name="connsiteY107" fmla="*/ 4591050 h 4937694"/>
              <a:gd name="connsiteX108" fmla="*/ 5410200 w 6457950"/>
              <a:gd name="connsiteY108" fmla="*/ 4533900 h 4937694"/>
              <a:gd name="connsiteX109" fmla="*/ 5438775 w 6457950"/>
              <a:gd name="connsiteY109" fmla="*/ 4514850 h 4937694"/>
              <a:gd name="connsiteX110" fmla="*/ 5467350 w 6457950"/>
              <a:gd name="connsiteY110" fmla="*/ 4495800 h 4937694"/>
              <a:gd name="connsiteX111" fmla="*/ 5514975 w 6457950"/>
              <a:gd name="connsiteY111" fmla="*/ 4467225 h 4937694"/>
              <a:gd name="connsiteX112" fmla="*/ 5534025 w 6457950"/>
              <a:gd name="connsiteY112" fmla="*/ 4438650 h 4937694"/>
              <a:gd name="connsiteX113" fmla="*/ 5591175 w 6457950"/>
              <a:gd name="connsiteY113" fmla="*/ 4400550 h 4937694"/>
              <a:gd name="connsiteX114" fmla="*/ 5638800 w 6457950"/>
              <a:gd name="connsiteY114" fmla="*/ 4343400 h 4937694"/>
              <a:gd name="connsiteX115" fmla="*/ 5676900 w 6457950"/>
              <a:gd name="connsiteY115" fmla="*/ 4314825 h 4937694"/>
              <a:gd name="connsiteX116" fmla="*/ 5705475 w 6457950"/>
              <a:gd name="connsiteY116" fmla="*/ 4276725 h 4937694"/>
              <a:gd name="connsiteX117" fmla="*/ 5743575 w 6457950"/>
              <a:gd name="connsiteY117" fmla="*/ 4257675 h 4937694"/>
              <a:gd name="connsiteX118" fmla="*/ 5772150 w 6457950"/>
              <a:gd name="connsiteY118" fmla="*/ 4229100 h 4937694"/>
              <a:gd name="connsiteX119" fmla="*/ 5800725 w 6457950"/>
              <a:gd name="connsiteY119" fmla="*/ 4210050 h 4937694"/>
              <a:gd name="connsiteX120" fmla="*/ 5857875 w 6457950"/>
              <a:gd name="connsiteY120" fmla="*/ 4162425 h 4937694"/>
              <a:gd name="connsiteX121" fmla="*/ 5886450 w 6457950"/>
              <a:gd name="connsiteY121" fmla="*/ 4143375 h 4937694"/>
              <a:gd name="connsiteX122" fmla="*/ 5943600 w 6457950"/>
              <a:gd name="connsiteY122" fmla="*/ 4076700 h 4937694"/>
              <a:gd name="connsiteX123" fmla="*/ 5972175 w 6457950"/>
              <a:gd name="connsiteY123" fmla="*/ 4057650 h 4937694"/>
              <a:gd name="connsiteX124" fmla="*/ 6019800 w 6457950"/>
              <a:gd name="connsiteY124" fmla="*/ 4000500 h 4937694"/>
              <a:gd name="connsiteX125" fmla="*/ 6038850 w 6457950"/>
              <a:gd name="connsiteY125" fmla="*/ 3971925 h 4937694"/>
              <a:gd name="connsiteX126" fmla="*/ 6067425 w 6457950"/>
              <a:gd name="connsiteY126" fmla="*/ 3952875 h 4937694"/>
              <a:gd name="connsiteX127" fmla="*/ 6134100 w 6457950"/>
              <a:gd name="connsiteY127" fmla="*/ 3848100 h 4937694"/>
              <a:gd name="connsiteX128" fmla="*/ 6162675 w 6457950"/>
              <a:gd name="connsiteY128" fmla="*/ 3819525 h 4937694"/>
              <a:gd name="connsiteX129" fmla="*/ 6191250 w 6457950"/>
              <a:gd name="connsiteY129" fmla="*/ 3752850 h 4937694"/>
              <a:gd name="connsiteX130" fmla="*/ 6219825 w 6457950"/>
              <a:gd name="connsiteY130" fmla="*/ 3714750 h 4937694"/>
              <a:gd name="connsiteX131" fmla="*/ 6229350 w 6457950"/>
              <a:gd name="connsiteY131" fmla="*/ 3667125 h 4937694"/>
              <a:gd name="connsiteX132" fmla="*/ 6248400 w 6457950"/>
              <a:gd name="connsiteY132" fmla="*/ 3619500 h 4937694"/>
              <a:gd name="connsiteX133" fmla="*/ 6257925 w 6457950"/>
              <a:gd name="connsiteY133" fmla="*/ 3571875 h 4937694"/>
              <a:gd name="connsiteX134" fmla="*/ 6276975 w 6457950"/>
              <a:gd name="connsiteY134" fmla="*/ 3505200 h 4937694"/>
              <a:gd name="connsiteX135" fmla="*/ 6286500 w 6457950"/>
              <a:gd name="connsiteY135" fmla="*/ 3438525 h 4937694"/>
              <a:gd name="connsiteX136" fmla="*/ 6315075 w 6457950"/>
              <a:gd name="connsiteY136" fmla="*/ 3343275 h 4937694"/>
              <a:gd name="connsiteX137" fmla="*/ 6324600 w 6457950"/>
              <a:gd name="connsiteY137" fmla="*/ 3305175 h 4937694"/>
              <a:gd name="connsiteX138" fmla="*/ 6343650 w 6457950"/>
              <a:gd name="connsiteY138" fmla="*/ 3238500 h 4937694"/>
              <a:gd name="connsiteX139" fmla="*/ 6372225 w 6457950"/>
              <a:gd name="connsiteY139" fmla="*/ 3133725 h 4937694"/>
              <a:gd name="connsiteX140" fmla="*/ 6400800 w 6457950"/>
              <a:gd name="connsiteY140" fmla="*/ 3076575 h 4937694"/>
              <a:gd name="connsiteX141" fmla="*/ 6438900 w 6457950"/>
              <a:gd name="connsiteY141" fmla="*/ 3019425 h 4937694"/>
              <a:gd name="connsiteX142" fmla="*/ 6457950 w 6457950"/>
              <a:gd name="connsiteY142" fmla="*/ 2990850 h 4937694"/>
              <a:gd name="connsiteX143" fmla="*/ 6457950 w 6457950"/>
              <a:gd name="connsiteY143" fmla="*/ 2971800 h 493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57950" h="4937694">
                <a:moveTo>
                  <a:pt x="0" y="0"/>
                </a:moveTo>
                <a:cubicBezTo>
                  <a:pt x="3175" y="139700"/>
                  <a:pt x="4256" y="279463"/>
                  <a:pt x="9525" y="419100"/>
                </a:cubicBezTo>
                <a:cubicBezTo>
                  <a:pt x="10088" y="434010"/>
                  <a:pt x="25980" y="561996"/>
                  <a:pt x="28575" y="581025"/>
                </a:cubicBezTo>
                <a:cubicBezTo>
                  <a:pt x="34642" y="625515"/>
                  <a:pt x="38819" y="670346"/>
                  <a:pt x="47625" y="714375"/>
                </a:cubicBezTo>
                <a:cubicBezTo>
                  <a:pt x="50800" y="730250"/>
                  <a:pt x="54688" y="745999"/>
                  <a:pt x="57150" y="762000"/>
                </a:cubicBezTo>
                <a:cubicBezTo>
                  <a:pt x="61042" y="787300"/>
                  <a:pt x="61958" y="813041"/>
                  <a:pt x="66675" y="838200"/>
                </a:cubicBezTo>
                <a:cubicBezTo>
                  <a:pt x="71500" y="863933"/>
                  <a:pt x="80590" y="888727"/>
                  <a:pt x="85725" y="914400"/>
                </a:cubicBezTo>
                <a:cubicBezTo>
                  <a:pt x="92075" y="946150"/>
                  <a:pt x="94536" y="978933"/>
                  <a:pt x="104775" y="1009650"/>
                </a:cubicBezTo>
                <a:cubicBezTo>
                  <a:pt x="107950" y="1019175"/>
                  <a:pt x="112122" y="1028424"/>
                  <a:pt x="114300" y="1038225"/>
                </a:cubicBezTo>
                <a:cubicBezTo>
                  <a:pt x="118490" y="1057078"/>
                  <a:pt x="120370" y="1076374"/>
                  <a:pt x="123825" y="1095375"/>
                </a:cubicBezTo>
                <a:cubicBezTo>
                  <a:pt x="134765" y="1155543"/>
                  <a:pt x="133519" y="1134659"/>
                  <a:pt x="142875" y="1200150"/>
                </a:cubicBezTo>
                <a:cubicBezTo>
                  <a:pt x="146495" y="1225490"/>
                  <a:pt x="148192" y="1251101"/>
                  <a:pt x="152400" y="1276350"/>
                </a:cubicBezTo>
                <a:cubicBezTo>
                  <a:pt x="157723" y="1308288"/>
                  <a:pt x="167434" y="1339471"/>
                  <a:pt x="171450" y="1371600"/>
                </a:cubicBezTo>
                <a:cubicBezTo>
                  <a:pt x="174625" y="1397000"/>
                  <a:pt x="176767" y="1422551"/>
                  <a:pt x="180975" y="1447800"/>
                </a:cubicBezTo>
                <a:cubicBezTo>
                  <a:pt x="201503" y="1570967"/>
                  <a:pt x="179117" y="1364405"/>
                  <a:pt x="200025" y="1552575"/>
                </a:cubicBezTo>
                <a:cubicBezTo>
                  <a:pt x="203898" y="1587430"/>
                  <a:pt x="204081" y="1622710"/>
                  <a:pt x="209550" y="1657350"/>
                </a:cubicBezTo>
                <a:cubicBezTo>
                  <a:pt x="213633" y="1683211"/>
                  <a:pt x="223465" y="1707877"/>
                  <a:pt x="228600" y="1733550"/>
                </a:cubicBezTo>
                <a:cubicBezTo>
                  <a:pt x="231775" y="1749425"/>
                  <a:pt x="233865" y="1765556"/>
                  <a:pt x="238125" y="1781175"/>
                </a:cubicBezTo>
                <a:cubicBezTo>
                  <a:pt x="243409" y="1800548"/>
                  <a:pt x="253237" y="1818634"/>
                  <a:pt x="257175" y="1838325"/>
                </a:cubicBezTo>
                <a:cubicBezTo>
                  <a:pt x="260350" y="1854200"/>
                  <a:pt x="262440" y="1870331"/>
                  <a:pt x="266700" y="1885950"/>
                </a:cubicBezTo>
                <a:cubicBezTo>
                  <a:pt x="271984" y="1905323"/>
                  <a:pt x="281812" y="1923409"/>
                  <a:pt x="285750" y="1943100"/>
                </a:cubicBezTo>
                <a:cubicBezTo>
                  <a:pt x="291341" y="1971053"/>
                  <a:pt x="293817" y="1993672"/>
                  <a:pt x="304800" y="2019300"/>
                </a:cubicBezTo>
                <a:cubicBezTo>
                  <a:pt x="310393" y="2032351"/>
                  <a:pt x="318577" y="2044217"/>
                  <a:pt x="323850" y="2057400"/>
                </a:cubicBezTo>
                <a:cubicBezTo>
                  <a:pt x="331308" y="2076044"/>
                  <a:pt x="336550" y="2095500"/>
                  <a:pt x="342900" y="2114550"/>
                </a:cubicBezTo>
                <a:cubicBezTo>
                  <a:pt x="346075" y="2124075"/>
                  <a:pt x="349990" y="2133385"/>
                  <a:pt x="352425" y="2143125"/>
                </a:cubicBezTo>
                <a:cubicBezTo>
                  <a:pt x="358775" y="2168525"/>
                  <a:pt x="359766" y="2195907"/>
                  <a:pt x="371475" y="2219325"/>
                </a:cubicBezTo>
                <a:lnTo>
                  <a:pt x="390525" y="2257425"/>
                </a:lnTo>
                <a:cubicBezTo>
                  <a:pt x="398518" y="2305386"/>
                  <a:pt x="403277" y="2343307"/>
                  <a:pt x="419100" y="2390775"/>
                </a:cubicBezTo>
                <a:cubicBezTo>
                  <a:pt x="429041" y="2420598"/>
                  <a:pt x="441917" y="2454355"/>
                  <a:pt x="447675" y="2486025"/>
                </a:cubicBezTo>
                <a:cubicBezTo>
                  <a:pt x="451691" y="2508114"/>
                  <a:pt x="452797" y="2530685"/>
                  <a:pt x="457200" y="2552700"/>
                </a:cubicBezTo>
                <a:cubicBezTo>
                  <a:pt x="462335" y="2578373"/>
                  <a:pt x="469900" y="2603500"/>
                  <a:pt x="476250" y="2628900"/>
                </a:cubicBezTo>
                <a:cubicBezTo>
                  <a:pt x="479425" y="2641600"/>
                  <a:pt x="483208" y="2654163"/>
                  <a:pt x="485775" y="2667000"/>
                </a:cubicBezTo>
                <a:cubicBezTo>
                  <a:pt x="488950" y="2682875"/>
                  <a:pt x="491373" y="2698919"/>
                  <a:pt x="495300" y="2714625"/>
                </a:cubicBezTo>
                <a:cubicBezTo>
                  <a:pt x="500705" y="2736245"/>
                  <a:pt x="517320" y="2773344"/>
                  <a:pt x="523875" y="2790825"/>
                </a:cubicBezTo>
                <a:cubicBezTo>
                  <a:pt x="527400" y="2800226"/>
                  <a:pt x="531222" y="2809599"/>
                  <a:pt x="533400" y="2819400"/>
                </a:cubicBezTo>
                <a:cubicBezTo>
                  <a:pt x="537590" y="2838253"/>
                  <a:pt x="538241" y="2857814"/>
                  <a:pt x="542925" y="2876550"/>
                </a:cubicBezTo>
                <a:cubicBezTo>
                  <a:pt x="547795" y="2896031"/>
                  <a:pt x="555625" y="2914650"/>
                  <a:pt x="561975" y="2933700"/>
                </a:cubicBezTo>
                <a:lnTo>
                  <a:pt x="581025" y="2990850"/>
                </a:lnTo>
                <a:cubicBezTo>
                  <a:pt x="584200" y="3000375"/>
                  <a:pt x="588115" y="3009685"/>
                  <a:pt x="590550" y="3019425"/>
                </a:cubicBezTo>
                <a:cubicBezTo>
                  <a:pt x="593602" y="3031632"/>
                  <a:pt x="602768" y="3072435"/>
                  <a:pt x="609600" y="3086100"/>
                </a:cubicBezTo>
                <a:cubicBezTo>
                  <a:pt x="614720" y="3096339"/>
                  <a:pt x="624001" y="3104214"/>
                  <a:pt x="628650" y="3114675"/>
                </a:cubicBezTo>
                <a:cubicBezTo>
                  <a:pt x="636805" y="3133025"/>
                  <a:pt x="638720" y="3153864"/>
                  <a:pt x="647700" y="3171825"/>
                </a:cubicBezTo>
                <a:cubicBezTo>
                  <a:pt x="654050" y="3184525"/>
                  <a:pt x="661764" y="3196630"/>
                  <a:pt x="666750" y="3209925"/>
                </a:cubicBezTo>
                <a:cubicBezTo>
                  <a:pt x="675905" y="3234340"/>
                  <a:pt x="674286" y="3253573"/>
                  <a:pt x="685800" y="3276600"/>
                </a:cubicBezTo>
                <a:cubicBezTo>
                  <a:pt x="693283" y="3291565"/>
                  <a:pt x="726234" y="3333208"/>
                  <a:pt x="733425" y="3343275"/>
                </a:cubicBezTo>
                <a:cubicBezTo>
                  <a:pt x="740079" y="3352590"/>
                  <a:pt x="747826" y="3361389"/>
                  <a:pt x="752475" y="3371850"/>
                </a:cubicBezTo>
                <a:cubicBezTo>
                  <a:pt x="789771" y="3455765"/>
                  <a:pt x="747944" y="3405419"/>
                  <a:pt x="800100" y="3457575"/>
                </a:cubicBezTo>
                <a:cubicBezTo>
                  <a:pt x="803275" y="3467100"/>
                  <a:pt x="805135" y="3477170"/>
                  <a:pt x="809625" y="3486150"/>
                </a:cubicBezTo>
                <a:cubicBezTo>
                  <a:pt x="814745" y="3496389"/>
                  <a:pt x="821806" y="3505567"/>
                  <a:pt x="828675" y="3514725"/>
                </a:cubicBezTo>
                <a:cubicBezTo>
                  <a:pt x="850395" y="3543685"/>
                  <a:pt x="875270" y="3570329"/>
                  <a:pt x="895350" y="3600450"/>
                </a:cubicBezTo>
                <a:cubicBezTo>
                  <a:pt x="901700" y="3609975"/>
                  <a:pt x="906950" y="3620333"/>
                  <a:pt x="914400" y="3629025"/>
                </a:cubicBezTo>
                <a:cubicBezTo>
                  <a:pt x="926089" y="3642662"/>
                  <a:pt x="941280" y="3653100"/>
                  <a:pt x="952500" y="3667125"/>
                </a:cubicBezTo>
                <a:cubicBezTo>
                  <a:pt x="955287" y="3670609"/>
                  <a:pt x="1007454" y="3752328"/>
                  <a:pt x="1019175" y="3762375"/>
                </a:cubicBezTo>
                <a:cubicBezTo>
                  <a:pt x="1029956" y="3771616"/>
                  <a:pt x="1044575" y="3775075"/>
                  <a:pt x="1057275" y="3781425"/>
                </a:cubicBezTo>
                <a:cubicBezTo>
                  <a:pt x="1060450" y="3790950"/>
                  <a:pt x="1061231" y="3801646"/>
                  <a:pt x="1066800" y="3810000"/>
                </a:cubicBezTo>
                <a:cubicBezTo>
                  <a:pt x="1074272" y="3821208"/>
                  <a:pt x="1086751" y="3828227"/>
                  <a:pt x="1095375" y="3838575"/>
                </a:cubicBezTo>
                <a:cubicBezTo>
                  <a:pt x="1102704" y="3847369"/>
                  <a:pt x="1106975" y="3858458"/>
                  <a:pt x="1114425" y="3867150"/>
                </a:cubicBezTo>
                <a:cubicBezTo>
                  <a:pt x="1126114" y="3880787"/>
                  <a:pt x="1141305" y="3891225"/>
                  <a:pt x="1152525" y="3905250"/>
                </a:cubicBezTo>
                <a:lnTo>
                  <a:pt x="1209675" y="3990975"/>
                </a:lnTo>
                <a:cubicBezTo>
                  <a:pt x="1216025" y="4000500"/>
                  <a:pt x="1219200" y="4013200"/>
                  <a:pt x="1228725" y="4019550"/>
                </a:cubicBezTo>
                <a:cubicBezTo>
                  <a:pt x="1238250" y="4025900"/>
                  <a:pt x="1248744" y="4030995"/>
                  <a:pt x="1257300" y="4038600"/>
                </a:cubicBezTo>
                <a:cubicBezTo>
                  <a:pt x="1334399" y="4107133"/>
                  <a:pt x="1284103" y="4085634"/>
                  <a:pt x="1343025" y="4105275"/>
                </a:cubicBezTo>
                <a:cubicBezTo>
                  <a:pt x="1358900" y="4117975"/>
                  <a:pt x="1375607" y="4129700"/>
                  <a:pt x="1390650" y="4143375"/>
                </a:cubicBezTo>
                <a:cubicBezTo>
                  <a:pt x="1410585" y="4161497"/>
                  <a:pt x="1424409" y="4187159"/>
                  <a:pt x="1447800" y="4200525"/>
                </a:cubicBezTo>
                <a:cubicBezTo>
                  <a:pt x="1484041" y="4221234"/>
                  <a:pt x="1515300" y="4240732"/>
                  <a:pt x="1552575" y="4257675"/>
                </a:cubicBezTo>
                <a:cubicBezTo>
                  <a:pt x="1574588" y="4267681"/>
                  <a:pt x="1597960" y="4274786"/>
                  <a:pt x="1619250" y="4286250"/>
                </a:cubicBezTo>
                <a:cubicBezTo>
                  <a:pt x="1639409" y="4297105"/>
                  <a:pt x="1655922" y="4314111"/>
                  <a:pt x="1676400" y="4324350"/>
                </a:cubicBezTo>
                <a:cubicBezTo>
                  <a:pt x="1700663" y="4336482"/>
                  <a:pt x="1727413" y="4342850"/>
                  <a:pt x="1752600" y="4352925"/>
                </a:cubicBezTo>
                <a:cubicBezTo>
                  <a:pt x="1790923" y="4368254"/>
                  <a:pt x="1829497" y="4383095"/>
                  <a:pt x="1866900" y="4400550"/>
                </a:cubicBezTo>
                <a:cubicBezTo>
                  <a:pt x="1877274" y="4405391"/>
                  <a:pt x="1884953" y="4415091"/>
                  <a:pt x="1895475" y="4419600"/>
                </a:cubicBezTo>
                <a:cubicBezTo>
                  <a:pt x="1907507" y="4424757"/>
                  <a:pt x="1921036" y="4425363"/>
                  <a:pt x="1933575" y="4429125"/>
                </a:cubicBezTo>
                <a:cubicBezTo>
                  <a:pt x="1952809" y="4434895"/>
                  <a:pt x="1972493" y="4439760"/>
                  <a:pt x="1990725" y="4448175"/>
                </a:cubicBezTo>
                <a:cubicBezTo>
                  <a:pt x="2013967" y="4458902"/>
                  <a:pt x="2034204" y="4475450"/>
                  <a:pt x="2057400" y="4486275"/>
                </a:cubicBezTo>
                <a:cubicBezTo>
                  <a:pt x="2155596" y="4532100"/>
                  <a:pt x="2107215" y="4499615"/>
                  <a:pt x="2200275" y="4533900"/>
                </a:cubicBezTo>
                <a:cubicBezTo>
                  <a:pt x="2239005" y="4548169"/>
                  <a:pt x="2275617" y="4567890"/>
                  <a:pt x="2314575" y="4581525"/>
                </a:cubicBezTo>
                <a:cubicBezTo>
                  <a:pt x="2541940" y="4661103"/>
                  <a:pt x="2251943" y="4544895"/>
                  <a:pt x="2457450" y="4619625"/>
                </a:cubicBezTo>
                <a:cubicBezTo>
                  <a:pt x="2470794" y="4624477"/>
                  <a:pt x="2482206" y="4633823"/>
                  <a:pt x="2495550" y="4638675"/>
                </a:cubicBezTo>
                <a:cubicBezTo>
                  <a:pt x="2517273" y="4646574"/>
                  <a:pt x="2540297" y="4650416"/>
                  <a:pt x="2562225" y="4657725"/>
                </a:cubicBezTo>
                <a:cubicBezTo>
                  <a:pt x="2578445" y="4663132"/>
                  <a:pt x="2593630" y="4671368"/>
                  <a:pt x="2609850" y="4676775"/>
                </a:cubicBezTo>
                <a:cubicBezTo>
                  <a:pt x="2628426" y="4682967"/>
                  <a:pt x="2688471" y="4699538"/>
                  <a:pt x="2714625" y="4705350"/>
                </a:cubicBezTo>
                <a:cubicBezTo>
                  <a:pt x="2730429" y="4708862"/>
                  <a:pt x="2746375" y="4711700"/>
                  <a:pt x="2762250" y="4714875"/>
                </a:cubicBezTo>
                <a:cubicBezTo>
                  <a:pt x="2774950" y="4721225"/>
                  <a:pt x="2786880" y="4729435"/>
                  <a:pt x="2800350" y="4733925"/>
                </a:cubicBezTo>
                <a:cubicBezTo>
                  <a:pt x="2825188" y="4742204"/>
                  <a:pt x="2853132" y="4741266"/>
                  <a:pt x="2876550" y="4752975"/>
                </a:cubicBezTo>
                <a:cubicBezTo>
                  <a:pt x="2925254" y="4777327"/>
                  <a:pt x="2917391" y="4776321"/>
                  <a:pt x="2981325" y="4791075"/>
                </a:cubicBezTo>
                <a:cubicBezTo>
                  <a:pt x="3000143" y="4795418"/>
                  <a:pt x="3019739" y="4795916"/>
                  <a:pt x="3038475" y="4800600"/>
                </a:cubicBezTo>
                <a:cubicBezTo>
                  <a:pt x="3057956" y="4805470"/>
                  <a:pt x="3075934" y="4815712"/>
                  <a:pt x="3095625" y="4819650"/>
                </a:cubicBezTo>
                <a:cubicBezTo>
                  <a:pt x="3117747" y="4824074"/>
                  <a:pt x="3194219" y="4837798"/>
                  <a:pt x="3228975" y="4848225"/>
                </a:cubicBezTo>
                <a:cubicBezTo>
                  <a:pt x="3264590" y="4858909"/>
                  <a:pt x="3296179" y="4874209"/>
                  <a:pt x="3333750" y="4876800"/>
                </a:cubicBezTo>
                <a:cubicBezTo>
                  <a:pt x="3409835" y="4882047"/>
                  <a:pt x="3486150" y="4883150"/>
                  <a:pt x="3562350" y="4886325"/>
                </a:cubicBezTo>
                <a:cubicBezTo>
                  <a:pt x="3587750" y="4892675"/>
                  <a:pt x="3612631" y="4901672"/>
                  <a:pt x="3638550" y="4905375"/>
                </a:cubicBezTo>
                <a:cubicBezTo>
                  <a:pt x="3669884" y="4909851"/>
                  <a:pt x="3897178" y="4923325"/>
                  <a:pt x="3914775" y="4924425"/>
                </a:cubicBezTo>
                <a:cubicBezTo>
                  <a:pt x="4067210" y="4949831"/>
                  <a:pt x="3947109" y="4934310"/>
                  <a:pt x="4257675" y="4914900"/>
                </a:cubicBezTo>
                <a:lnTo>
                  <a:pt x="4429125" y="4905375"/>
                </a:lnTo>
                <a:lnTo>
                  <a:pt x="4543425" y="4886325"/>
                </a:lnTo>
                <a:cubicBezTo>
                  <a:pt x="4562475" y="4883150"/>
                  <a:pt x="4582253" y="4882907"/>
                  <a:pt x="4600575" y="4876800"/>
                </a:cubicBezTo>
                <a:cubicBezTo>
                  <a:pt x="4610100" y="4873625"/>
                  <a:pt x="4619496" y="4870033"/>
                  <a:pt x="4629150" y="4867275"/>
                </a:cubicBezTo>
                <a:cubicBezTo>
                  <a:pt x="4653125" y="4860425"/>
                  <a:pt x="4691305" y="4852153"/>
                  <a:pt x="4714875" y="4848225"/>
                </a:cubicBezTo>
                <a:cubicBezTo>
                  <a:pt x="4737020" y="4844534"/>
                  <a:pt x="4759461" y="4842716"/>
                  <a:pt x="4781550" y="4838700"/>
                </a:cubicBezTo>
                <a:cubicBezTo>
                  <a:pt x="4799646" y="4835410"/>
                  <a:pt x="4881977" y="4811864"/>
                  <a:pt x="4886325" y="4810125"/>
                </a:cubicBezTo>
                <a:cubicBezTo>
                  <a:pt x="4912692" y="4799578"/>
                  <a:pt x="4935584" y="4781005"/>
                  <a:pt x="4962525" y="4772025"/>
                </a:cubicBezTo>
                <a:cubicBezTo>
                  <a:pt x="5034349" y="4748084"/>
                  <a:pt x="4945817" y="4780379"/>
                  <a:pt x="5019675" y="4743450"/>
                </a:cubicBezTo>
                <a:cubicBezTo>
                  <a:pt x="5034968" y="4735804"/>
                  <a:pt x="5052007" y="4732046"/>
                  <a:pt x="5067300" y="4724400"/>
                </a:cubicBezTo>
                <a:cubicBezTo>
                  <a:pt x="5077539" y="4719280"/>
                  <a:pt x="5085936" y="4711030"/>
                  <a:pt x="5095875" y="4705350"/>
                </a:cubicBezTo>
                <a:cubicBezTo>
                  <a:pt x="5108203" y="4698305"/>
                  <a:pt x="5121563" y="4693196"/>
                  <a:pt x="5133975" y="4686300"/>
                </a:cubicBezTo>
                <a:cubicBezTo>
                  <a:pt x="5150159" y="4677309"/>
                  <a:pt x="5165300" y="4666502"/>
                  <a:pt x="5181600" y="4657725"/>
                </a:cubicBezTo>
                <a:cubicBezTo>
                  <a:pt x="5206604" y="4644261"/>
                  <a:pt x="5230859" y="4628605"/>
                  <a:pt x="5257800" y="4619625"/>
                </a:cubicBezTo>
                <a:cubicBezTo>
                  <a:pt x="5267325" y="4616450"/>
                  <a:pt x="5277395" y="4614590"/>
                  <a:pt x="5286375" y="4610100"/>
                </a:cubicBezTo>
                <a:cubicBezTo>
                  <a:pt x="5296614" y="4604980"/>
                  <a:pt x="5305011" y="4596730"/>
                  <a:pt x="5314950" y="4591050"/>
                </a:cubicBezTo>
                <a:cubicBezTo>
                  <a:pt x="5417462" y="4532472"/>
                  <a:pt x="5270395" y="4627103"/>
                  <a:pt x="5410200" y="4533900"/>
                </a:cubicBezTo>
                <a:lnTo>
                  <a:pt x="5438775" y="4514850"/>
                </a:lnTo>
                <a:cubicBezTo>
                  <a:pt x="5448300" y="4508500"/>
                  <a:pt x="5457642" y="4501867"/>
                  <a:pt x="5467350" y="4495800"/>
                </a:cubicBezTo>
                <a:cubicBezTo>
                  <a:pt x="5483049" y="4485988"/>
                  <a:pt x="5514975" y="4467225"/>
                  <a:pt x="5514975" y="4467225"/>
                </a:cubicBezTo>
                <a:cubicBezTo>
                  <a:pt x="5521325" y="4457700"/>
                  <a:pt x="5525410" y="4446188"/>
                  <a:pt x="5534025" y="4438650"/>
                </a:cubicBezTo>
                <a:cubicBezTo>
                  <a:pt x="5551255" y="4423573"/>
                  <a:pt x="5591175" y="4400550"/>
                  <a:pt x="5591175" y="4400550"/>
                </a:cubicBezTo>
                <a:cubicBezTo>
                  <a:pt x="5610772" y="4371155"/>
                  <a:pt x="5610279" y="4367846"/>
                  <a:pt x="5638800" y="4343400"/>
                </a:cubicBezTo>
                <a:cubicBezTo>
                  <a:pt x="5650853" y="4333069"/>
                  <a:pt x="5665675" y="4326050"/>
                  <a:pt x="5676900" y="4314825"/>
                </a:cubicBezTo>
                <a:cubicBezTo>
                  <a:pt x="5688125" y="4303600"/>
                  <a:pt x="5693422" y="4287056"/>
                  <a:pt x="5705475" y="4276725"/>
                </a:cubicBezTo>
                <a:cubicBezTo>
                  <a:pt x="5716256" y="4267484"/>
                  <a:pt x="5732021" y="4265928"/>
                  <a:pt x="5743575" y="4257675"/>
                </a:cubicBezTo>
                <a:cubicBezTo>
                  <a:pt x="5754536" y="4249845"/>
                  <a:pt x="5761802" y="4237724"/>
                  <a:pt x="5772150" y="4229100"/>
                </a:cubicBezTo>
                <a:cubicBezTo>
                  <a:pt x="5780944" y="4221771"/>
                  <a:pt x="5791689" y="4217078"/>
                  <a:pt x="5800725" y="4210050"/>
                </a:cubicBezTo>
                <a:cubicBezTo>
                  <a:pt x="5820299" y="4194826"/>
                  <a:pt x="5838301" y="4177649"/>
                  <a:pt x="5857875" y="4162425"/>
                </a:cubicBezTo>
                <a:cubicBezTo>
                  <a:pt x="5866911" y="4155397"/>
                  <a:pt x="5877656" y="4150704"/>
                  <a:pt x="5886450" y="4143375"/>
                </a:cubicBezTo>
                <a:cubicBezTo>
                  <a:pt x="5948659" y="4091534"/>
                  <a:pt x="5880533" y="4139767"/>
                  <a:pt x="5943600" y="4076700"/>
                </a:cubicBezTo>
                <a:cubicBezTo>
                  <a:pt x="5951695" y="4068605"/>
                  <a:pt x="5962650" y="4064000"/>
                  <a:pt x="5972175" y="4057650"/>
                </a:cubicBezTo>
                <a:cubicBezTo>
                  <a:pt x="6019473" y="3986704"/>
                  <a:pt x="5958684" y="4073839"/>
                  <a:pt x="6019800" y="4000500"/>
                </a:cubicBezTo>
                <a:cubicBezTo>
                  <a:pt x="6027129" y="3991706"/>
                  <a:pt x="6030755" y="3980020"/>
                  <a:pt x="6038850" y="3971925"/>
                </a:cubicBezTo>
                <a:cubicBezTo>
                  <a:pt x="6046945" y="3963830"/>
                  <a:pt x="6059330" y="3960970"/>
                  <a:pt x="6067425" y="3952875"/>
                </a:cubicBezTo>
                <a:cubicBezTo>
                  <a:pt x="6098573" y="3921727"/>
                  <a:pt x="6108740" y="3884329"/>
                  <a:pt x="6134100" y="3848100"/>
                </a:cubicBezTo>
                <a:cubicBezTo>
                  <a:pt x="6141825" y="3837065"/>
                  <a:pt x="6153150" y="3829050"/>
                  <a:pt x="6162675" y="3819525"/>
                </a:cubicBezTo>
                <a:cubicBezTo>
                  <a:pt x="6172200" y="3797300"/>
                  <a:pt x="6179671" y="3774078"/>
                  <a:pt x="6191250" y="3752850"/>
                </a:cubicBezTo>
                <a:cubicBezTo>
                  <a:pt x="6198852" y="3738913"/>
                  <a:pt x="6213378" y="3729257"/>
                  <a:pt x="6219825" y="3714750"/>
                </a:cubicBezTo>
                <a:cubicBezTo>
                  <a:pt x="6226400" y="3699956"/>
                  <a:pt x="6224698" y="3682632"/>
                  <a:pt x="6229350" y="3667125"/>
                </a:cubicBezTo>
                <a:cubicBezTo>
                  <a:pt x="6234263" y="3650748"/>
                  <a:pt x="6243487" y="3635877"/>
                  <a:pt x="6248400" y="3619500"/>
                </a:cubicBezTo>
                <a:cubicBezTo>
                  <a:pt x="6253052" y="3603993"/>
                  <a:pt x="6254413" y="3587679"/>
                  <a:pt x="6257925" y="3571875"/>
                </a:cubicBezTo>
                <a:cubicBezTo>
                  <a:pt x="6265898" y="3535995"/>
                  <a:pt x="6266368" y="3537021"/>
                  <a:pt x="6276975" y="3505200"/>
                </a:cubicBezTo>
                <a:cubicBezTo>
                  <a:pt x="6280150" y="3482975"/>
                  <a:pt x="6281796" y="3460477"/>
                  <a:pt x="6286500" y="3438525"/>
                </a:cubicBezTo>
                <a:cubicBezTo>
                  <a:pt x="6303110" y="3361014"/>
                  <a:pt x="6300499" y="3394292"/>
                  <a:pt x="6315075" y="3343275"/>
                </a:cubicBezTo>
                <a:cubicBezTo>
                  <a:pt x="6318671" y="3330688"/>
                  <a:pt x="6321004" y="3317762"/>
                  <a:pt x="6324600" y="3305175"/>
                </a:cubicBezTo>
                <a:cubicBezTo>
                  <a:pt x="6340511" y="3249488"/>
                  <a:pt x="6328762" y="3305498"/>
                  <a:pt x="6343650" y="3238500"/>
                </a:cubicBezTo>
                <a:cubicBezTo>
                  <a:pt x="6349614" y="3211662"/>
                  <a:pt x="6357357" y="3156027"/>
                  <a:pt x="6372225" y="3133725"/>
                </a:cubicBezTo>
                <a:cubicBezTo>
                  <a:pt x="6456795" y="3006870"/>
                  <a:pt x="6335075" y="3194881"/>
                  <a:pt x="6400800" y="3076575"/>
                </a:cubicBezTo>
                <a:cubicBezTo>
                  <a:pt x="6411919" y="3056561"/>
                  <a:pt x="6426200" y="3038475"/>
                  <a:pt x="6438900" y="3019425"/>
                </a:cubicBezTo>
                <a:cubicBezTo>
                  <a:pt x="6445250" y="3009900"/>
                  <a:pt x="6457950" y="3002298"/>
                  <a:pt x="6457950" y="2990850"/>
                </a:cubicBezTo>
                <a:lnTo>
                  <a:pt x="6457950" y="297180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F524C6C-3920-4B70-B02B-E642868F0EFE}"/>
              </a:ext>
            </a:extLst>
          </p:cNvPr>
          <p:cNvSpPr/>
          <p:nvPr/>
        </p:nvSpPr>
        <p:spPr>
          <a:xfrm>
            <a:off x="3152669" y="853134"/>
            <a:ext cx="6076950" cy="4200525"/>
          </a:xfrm>
          <a:custGeom>
            <a:avLst/>
            <a:gdLst>
              <a:gd name="connsiteX0" fmla="*/ 0 w 6076950"/>
              <a:gd name="connsiteY0" fmla="*/ 0 h 4200525"/>
              <a:gd name="connsiteX1" fmla="*/ 9525 w 6076950"/>
              <a:gd name="connsiteY1" fmla="*/ 161925 h 4200525"/>
              <a:gd name="connsiteX2" fmla="*/ 28575 w 6076950"/>
              <a:gd name="connsiteY2" fmla="*/ 276225 h 4200525"/>
              <a:gd name="connsiteX3" fmla="*/ 38100 w 6076950"/>
              <a:gd name="connsiteY3" fmla="*/ 333375 h 4200525"/>
              <a:gd name="connsiteX4" fmla="*/ 47625 w 6076950"/>
              <a:gd name="connsiteY4" fmla="*/ 419100 h 4200525"/>
              <a:gd name="connsiteX5" fmla="*/ 66675 w 6076950"/>
              <a:gd name="connsiteY5" fmla="*/ 495300 h 4200525"/>
              <a:gd name="connsiteX6" fmla="*/ 76200 w 6076950"/>
              <a:gd name="connsiteY6" fmla="*/ 542925 h 4200525"/>
              <a:gd name="connsiteX7" fmla="*/ 85725 w 6076950"/>
              <a:gd name="connsiteY7" fmla="*/ 581025 h 4200525"/>
              <a:gd name="connsiteX8" fmla="*/ 95250 w 6076950"/>
              <a:gd name="connsiteY8" fmla="*/ 638175 h 4200525"/>
              <a:gd name="connsiteX9" fmla="*/ 104775 w 6076950"/>
              <a:gd name="connsiteY9" fmla="*/ 666750 h 4200525"/>
              <a:gd name="connsiteX10" fmla="*/ 114300 w 6076950"/>
              <a:gd name="connsiteY10" fmla="*/ 704850 h 4200525"/>
              <a:gd name="connsiteX11" fmla="*/ 133350 w 6076950"/>
              <a:gd name="connsiteY11" fmla="*/ 771525 h 4200525"/>
              <a:gd name="connsiteX12" fmla="*/ 142875 w 6076950"/>
              <a:gd name="connsiteY12" fmla="*/ 809625 h 4200525"/>
              <a:gd name="connsiteX13" fmla="*/ 180975 w 6076950"/>
              <a:gd name="connsiteY13" fmla="*/ 885825 h 4200525"/>
              <a:gd name="connsiteX14" fmla="*/ 200025 w 6076950"/>
              <a:gd name="connsiteY14" fmla="*/ 962025 h 4200525"/>
              <a:gd name="connsiteX15" fmla="*/ 209550 w 6076950"/>
              <a:gd name="connsiteY15" fmla="*/ 990600 h 4200525"/>
              <a:gd name="connsiteX16" fmla="*/ 219075 w 6076950"/>
              <a:gd name="connsiteY16" fmla="*/ 1038225 h 4200525"/>
              <a:gd name="connsiteX17" fmla="*/ 247650 w 6076950"/>
              <a:gd name="connsiteY17" fmla="*/ 1104900 h 4200525"/>
              <a:gd name="connsiteX18" fmla="*/ 276225 w 6076950"/>
              <a:gd name="connsiteY18" fmla="*/ 1209675 h 4200525"/>
              <a:gd name="connsiteX19" fmla="*/ 285750 w 6076950"/>
              <a:gd name="connsiteY19" fmla="*/ 1238250 h 4200525"/>
              <a:gd name="connsiteX20" fmla="*/ 304800 w 6076950"/>
              <a:gd name="connsiteY20" fmla="*/ 1314450 h 4200525"/>
              <a:gd name="connsiteX21" fmla="*/ 314325 w 6076950"/>
              <a:gd name="connsiteY21" fmla="*/ 1343025 h 4200525"/>
              <a:gd name="connsiteX22" fmla="*/ 333375 w 6076950"/>
              <a:gd name="connsiteY22" fmla="*/ 1371600 h 4200525"/>
              <a:gd name="connsiteX23" fmla="*/ 371475 w 6076950"/>
              <a:gd name="connsiteY23" fmla="*/ 1524000 h 4200525"/>
              <a:gd name="connsiteX24" fmla="*/ 381000 w 6076950"/>
              <a:gd name="connsiteY24" fmla="*/ 1562100 h 4200525"/>
              <a:gd name="connsiteX25" fmla="*/ 390525 w 6076950"/>
              <a:gd name="connsiteY25" fmla="*/ 1600200 h 4200525"/>
              <a:gd name="connsiteX26" fmla="*/ 428625 w 6076950"/>
              <a:gd name="connsiteY26" fmla="*/ 1657350 h 4200525"/>
              <a:gd name="connsiteX27" fmla="*/ 447675 w 6076950"/>
              <a:gd name="connsiteY27" fmla="*/ 1724025 h 4200525"/>
              <a:gd name="connsiteX28" fmla="*/ 466725 w 6076950"/>
              <a:gd name="connsiteY28" fmla="*/ 1752600 h 4200525"/>
              <a:gd name="connsiteX29" fmla="*/ 495300 w 6076950"/>
              <a:gd name="connsiteY29" fmla="*/ 1809750 h 4200525"/>
              <a:gd name="connsiteX30" fmla="*/ 523875 w 6076950"/>
              <a:gd name="connsiteY30" fmla="*/ 1885950 h 4200525"/>
              <a:gd name="connsiteX31" fmla="*/ 542925 w 6076950"/>
              <a:gd name="connsiteY31" fmla="*/ 1962150 h 4200525"/>
              <a:gd name="connsiteX32" fmla="*/ 561975 w 6076950"/>
              <a:gd name="connsiteY32" fmla="*/ 1990725 h 4200525"/>
              <a:gd name="connsiteX33" fmla="*/ 581025 w 6076950"/>
              <a:gd name="connsiteY33" fmla="*/ 2028825 h 4200525"/>
              <a:gd name="connsiteX34" fmla="*/ 619125 w 6076950"/>
              <a:gd name="connsiteY34" fmla="*/ 2085975 h 4200525"/>
              <a:gd name="connsiteX35" fmla="*/ 657225 w 6076950"/>
              <a:gd name="connsiteY35" fmla="*/ 2152650 h 4200525"/>
              <a:gd name="connsiteX36" fmla="*/ 714375 w 6076950"/>
              <a:gd name="connsiteY36" fmla="*/ 2228850 h 4200525"/>
              <a:gd name="connsiteX37" fmla="*/ 771525 w 6076950"/>
              <a:gd name="connsiteY37" fmla="*/ 2314575 h 4200525"/>
              <a:gd name="connsiteX38" fmla="*/ 790575 w 6076950"/>
              <a:gd name="connsiteY38" fmla="*/ 2343150 h 4200525"/>
              <a:gd name="connsiteX39" fmla="*/ 847725 w 6076950"/>
              <a:gd name="connsiteY39" fmla="*/ 2400300 h 4200525"/>
              <a:gd name="connsiteX40" fmla="*/ 876300 w 6076950"/>
              <a:gd name="connsiteY40" fmla="*/ 2428875 h 4200525"/>
              <a:gd name="connsiteX41" fmla="*/ 914400 w 6076950"/>
              <a:gd name="connsiteY41" fmla="*/ 2495550 h 4200525"/>
              <a:gd name="connsiteX42" fmla="*/ 933450 w 6076950"/>
              <a:gd name="connsiteY42" fmla="*/ 2524125 h 4200525"/>
              <a:gd name="connsiteX43" fmla="*/ 962025 w 6076950"/>
              <a:gd name="connsiteY43" fmla="*/ 2571750 h 4200525"/>
              <a:gd name="connsiteX44" fmla="*/ 981075 w 6076950"/>
              <a:gd name="connsiteY44" fmla="*/ 2600325 h 4200525"/>
              <a:gd name="connsiteX45" fmla="*/ 1000125 w 6076950"/>
              <a:gd name="connsiteY45" fmla="*/ 2638425 h 4200525"/>
              <a:gd name="connsiteX46" fmla="*/ 1038225 w 6076950"/>
              <a:gd name="connsiteY46" fmla="*/ 2667000 h 4200525"/>
              <a:gd name="connsiteX47" fmla="*/ 1076325 w 6076950"/>
              <a:gd name="connsiteY47" fmla="*/ 2733675 h 4200525"/>
              <a:gd name="connsiteX48" fmla="*/ 1162050 w 6076950"/>
              <a:gd name="connsiteY48" fmla="*/ 2857500 h 4200525"/>
              <a:gd name="connsiteX49" fmla="*/ 1190625 w 6076950"/>
              <a:gd name="connsiteY49" fmla="*/ 2886075 h 4200525"/>
              <a:gd name="connsiteX50" fmla="*/ 1266825 w 6076950"/>
              <a:gd name="connsiteY50" fmla="*/ 2962275 h 4200525"/>
              <a:gd name="connsiteX51" fmla="*/ 1304925 w 6076950"/>
              <a:gd name="connsiteY51" fmla="*/ 3009900 h 4200525"/>
              <a:gd name="connsiteX52" fmla="*/ 1323975 w 6076950"/>
              <a:gd name="connsiteY52" fmla="*/ 3038475 h 4200525"/>
              <a:gd name="connsiteX53" fmla="*/ 1352550 w 6076950"/>
              <a:gd name="connsiteY53" fmla="*/ 3057525 h 4200525"/>
              <a:gd name="connsiteX54" fmla="*/ 1419225 w 6076950"/>
              <a:gd name="connsiteY54" fmla="*/ 3124200 h 4200525"/>
              <a:gd name="connsiteX55" fmla="*/ 1457325 w 6076950"/>
              <a:gd name="connsiteY55" fmla="*/ 3162300 h 4200525"/>
              <a:gd name="connsiteX56" fmla="*/ 1514475 w 6076950"/>
              <a:gd name="connsiteY56" fmla="*/ 3200400 h 4200525"/>
              <a:gd name="connsiteX57" fmla="*/ 1543050 w 6076950"/>
              <a:gd name="connsiteY57" fmla="*/ 3228975 h 4200525"/>
              <a:gd name="connsiteX58" fmla="*/ 1600200 w 6076950"/>
              <a:gd name="connsiteY58" fmla="*/ 3267075 h 4200525"/>
              <a:gd name="connsiteX59" fmla="*/ 1657350 w 6076950"/>
              <a:gd name="connsiteY59" fmla="*/ 3333750 h 4200525"/>
              <a:gd name="connsiteX60" fmla="*/ 1714500 w 6076950"/>
              <a:gd name="connsiteY60" fmla="*/ 3371850 h 4200525"/>
              <a:gd name="connsiteX61" fmla="*/ 1771650 w 6076950"/>
              <a:gd name="connsiteY61" fmla="*/ 3419475 h 4200525"/>
              <a:gd name="connsiteX62" fmla="*/ 1838325 w 6076950"/>
              <a:gd name="connsiteY62" fmla="*/ 3467100 h 4200525"/>
              <a:gd name="connsiteX63" fmla="*/ 1857375 w 6076950"/>
              <a:gd name="connsiteY63" fmla="*/ 3495675 h 4200525"/>
              <a:gd name="connsiteX64" fmla="*/ 1924050 w 6076950"/>
              <a:gd name="connsiteY64" fmla="*/ 3533775 h 4200525"/>
              <a:gd name="connsiteX65" fmla="*/ 1952625 w 6076950"/>
              <a:gd name="connsiteY65" fmla="*/ 3562350 h 4200525"/>
              <a:gd name="connsiteX66" fmla="*/ 1981200 w 6076950"/>
              <a:gd name="connsiteY66" fmla="*/ 3581400 h 4200525"/>
              <a:gd name="connsiteX67" fmla="*/ 2009775 w 6076950"/>
              <a:gd name="connsiteY67" fmla="*/ 3619500 h 4200525"/>
              <a:gd name="connsiteX68" fmla="*/ 2038350 w 6076950"/>
              <a:gd name="connsiteY68" fmla="*/ 3638550 h 4200525"/>
              <a:gd name="connsiteX69" fmla="*/ 2095500 w 6076950"/>
              <a:gd name="connsiteY69" fmla="*/ 3686175 h 4200525"/>
              <a:gd name="connsiteX70" fmla="*/ 2152650 w 6076950"/>
              <a:gd name="connsiteY70" fmla="*/ 3724275 h 4200525"/>
              <a:gd name="connsiteX71" fmla="*/ 2181225 w 6076950"/>
              <a:gd name="connsiteY71" fmla="*/ 3743325 h 4200525"/>
              <a:gd name="connsiteX72" fmla="*/ 2238375 w 6076950"/>
              <a:gd name="connsiteY72" fmla="*/ 3781425 h 4200525"/>
              <a:gd name="connsiteX73" fmla="*/ 2333625 w 6076950"/>
              <a:gd name="connsiteY73" fmla="*/ 3848100 h 4200525"/>
              <a:gd name="connsiteX74" fmla="*/ 2505075 w 6076950"/>
              <a:gd name="connsiteY74" fmla="*/ 3943350 h 4200525"/>
              <a:gd name="connsiteX75" fmla="*/ 2562225 w 6076950"/>
              <a:gd name="connsiteY75" fmla="*/ 3962400 h 4200525"/>
              <a:gd name="connsiteX76" fmla="*/ 2590800 w 6076950"/>
              <a:gd name="connsiteY76" fmla="*/ 3981450 h 4200525"/>
              <a:gd name="connsiteX77" fmla="*/ 2628900 w 6076950"/>
              <a:gd name="connsiteY77" fmla="*/ 4000500 h 4200525"/>
              <a:gd name="connsiteX78" fmla="*/ 2657475 w 6076950"/>
              <a:gd name="connsiteY78" fmla="*/ 4019550 h 4200525"/>
              <a:gd name="connsiteX79" fmla="*/ 2695575 w 6076950"/>
              <a:gd name="connsiteY79" fmla="*/ 4029075 h 4200525"/>
              <a:gd name="connsiteX80" fmla="*/ 2781300 w 6076950"/>
              <a:gd name="connsiteY80" fmla="*/ 4057650 h 4200525"/>
              <a:gd name="connsiteX81" fmla="*/ 2781300 w 6076950"/>
              <a:gd name="connsiteY81" fmla="*/ 4057650 h 4200525"/>
              <a:gd name="connsiteX82" fmla="*/ 2857500 w 6076950"/>
              <a:gd name="connsiteY82" fmla="*/ 4086225 h 4200525"/>
              <a:gd name="connsiteX83" fmla="*/ 2895600 w 6076950"/>
              <a:gd name="connsiteY83" fmla="*/ 4105275 h 4200525"/>
              <a:gd name="connsiteX84" fmla="*/ 2952750 w 6076950"/>
              <a:gd name="connsiteY84" fmla="*/ 4124325 h 4200525"/>
              <a:gd name="connsiteX85" fmla="*/ 2981325 w 6076950"/>
              <a:gd name="connsiteY85" fmla="*/ 4133850 h 4200525"/>
              <a:gd name="connsiteX86" fmla="*/ 3152775 w 6076950"/>
              <a:gd name="connsiteY86" fmla="*/ 4143375 h 4200525"/>
              <a:gd name="connsiteX87" fmla="*/ 3219450 w 6076950"/>
              <a:gd name="connsiteY87" fmla="*/ 4152900 h 4200525"/>
              <a:gd name="connsiteX88" fmla="*/ 3314700 w 6076950"/>
              <a:gd name="connsiteY88" fmla="*/ 4162425 h 4200525"/>
              <a:gd name="connsiteX89" fmla="*/ 3419475 w 6076950"/>
              <a:gd name="connsiteY89" fmla="*/ 4181475 h 4200525"/>
              <a:gd name="connsiteX90" fmla="*/ 3524250 w 6076950"/>
              <a:gd name="connsiteY90" fmla="*/ 4191000 h 4200525"/>
              <a:gd name="connsiteX91" fmla="*/ 3619500 w 6076950"/>
              <a:gd name="connsiteY91" fmla="*/ 4200525 h 4200525"/>
              <a:gd name="connsiteX92" fmla="*/ 3876675 w 6076950"/>
              <a:gd name="connsiteY92" fmla="*/ 4181475 h 4200525"/>
              <a:gd name="connsiteX93" fmla="*/ 3914775 w 6076950"/>
              <a:gd name="connsiteY93" fmla="*/ 4162425 h 4200525"/>
              <a:gd name="connsiteX94" fmla="*/ 3952875 w 6076950"/>
              <a:gd name="connsiteY94" fmla="*/ 4152900 h 4200525"/>
              <a:gd name="connsiteX95" fmla="*/ 3981450 w 6076950"/>
              <a:gd name="connsiteY95" fmla="*/ 4133850 h 4200525"/>
              <a:gd name="connsiteX96" fmla="*/ 4010025 w 6076950"/>
              <a:gd name="connsiteY96" fmla="*/ 4124325 h 4200525"/>
              <a:gd name="connsiteX97" fmla="*/ 4105275 w 6076950"/>
              <a:gd name="connsiteY97" fmla="*/ 4086225 h 4200525"/>
              <a:gd name="connsiteX98" fmla="*/ 4133850 w 6076950"/>
              <a:gd name="connsiteY98" fmla="*/ 4076700 h 4200525"/>
              <a:gd name="connsiteX99" fmla="*/ 4171950 w 6076950"/>
              <a:gd name="connsiteY99" fmla="*/ 4057650 h 4200525"/>
              <a:gd name="connsiteX100" fmla="*/ 4419600 w 6076950"/>
              <a:gd name="connsiteY100" fmla="*/ 4029075 h 4200525"/>
              <a:gd name="connsiteX101" fmla="*/ 4457700 w 6076950"/>
              <a:gd name="connsiteY101" fmla="*/ 4019550 h 4200525"/>
              <a:gd name="connsiteX102" fmla="*/ 4505325 w 6076950"/>
              <a:gd name="connsiteY102" fmla="*/ 4010025 h 4200525"/>
              <a:gd name="connsiteX103" fmla="*/ 4543425 w 6076950"/>
              <a:gd name="connsiteY103" fmla="*/ 3990975 h 4200525"/>
              <a:gd name="connsiteX104" fmla="*/ 4610100 w 6076950"/>
              <a:gd name="connsiteY104" fmla="*/ 3981450 h 4200525"/>
              <a:gd name="connsiteX105" fmla="*/ 4714875 w 6076950"/>
              <a:gd name="connsiteY105" fmla="*/ 3952875 h 4200525"/>
              <a:gd name="connsiteX106" fmla="*/ 4829175 w 6076950"/>
              <a:gd name="connsiteY106" fmla="*/ 3895725 h 4200525"/>
              <a:gd name="connsiteX107" fmla="*/ 4867275 w 6076950"/>
              <a:gd name="connsiteY107" fmla="*/ 3867150 h 4200525"/>
              <a:gd name="connsiteX108" fmla="*/ 4972050 w 6076950"/>
              <a:gd name="connsiteY108" fmla="*/ 3838575 h 4200525"/>
              <a:gd name="connsiteX109" fmla="*/ 5000625 w 6076950"/>
              <a:gd name="connsiteY109" fmla="*/ 3819525 h 4200525"/>
              <a:gd name="connsiteX110" fmla="*/ 5038725 w 6076950"/>
              <a:gd name="connsiteY110" fmla="*/ 3810000 h 4200525"/>
              <a:gd name="connsiteX111" fmla="*/ 5143500 w 6076950"/>
              <a:gd name="connsiteY111" fmla="*/ 3762375 h 4200525"/>
              <a:gd name="connsiteX112" fmla="*/ 5181600 w 6076950"/>
              <a:gd name="connsiteY112" fmla="*/ 3724275 h 4200525"/>
              <a:gd name="connsiteX113" fmla="*/ 5210175 w 6076950"/>
              <a:gd name="connsiteY113" fmla="*/ 3705225 h 4200525"/>
              <a:gd name="connsiteX114" fmla="*/ 5276850 w 6076950"/>
              <a:gd name="connsiteY114" fmla="*/ 3648075 h 4200525"/>
              <a:gd name="connsiteX115" fmla="*/ 5305425 w 6076950"/>
              <a:gd name="connsiteY115" fmla="*/ 3638550 h 4200525"/>
              <a:gd name="connsiteX116" fmla="*/ 5381625 w 6076950"/>
              <a:gd name="connsiteY116" fmla="*/ 3590925 h 4200525"/>
              <a:gd name="connsiteX117" fmla="*/ 5419725 w 6076950"/>
              <a:gd name="connsiteY117" fmla="*/ 3552825 h 4200525"/>
              <a:gd name="connsiteX118" fmla="*/ 5457825 w 6076950"/>
              <a:gd name="connsiteY118" fmla="*/ 3533775 h 4200525"/>
              <a:gd name="connsiteX119" fmla="*/ 5486400 w 6076950"/>
              <a:gd name="connsiteY119" fmla="*/ 3514725 h 4200525"/>
              <a:gd name="connsiteX120" fmla="*/ 5553075 w 6076950"/>
              <a:gd name="connsiteY120" fmla="*/ 3486150 h 4200525"/>
              <a:gd name="connsiteX121" fmla="*/ 5657850 w 6076950"/>
              <a:gd name="connsiteY121" fmla="*/ 3409950 h 4200525"/>
              <a:gd name="connsiteX122" fmla="*/ 5686425 w 6076950"/>
              <a:gd name="connsiteY122" fmla="*/ 3390900 h 4200525"/>
              <a:gd name="connsiteX123" fmla="*/ 5743575 w 6076950"/>
              <a:gd name="connsiteY123" fmla="*/ 3343275 h 4200525"/>
              <a:gd name="connsiteX124" fmla="*/ 5800725 w 6076950"/>
              <a:gd name="connsiteY124" fmla="*/ 3276600 h 4200525"/>
              <a:gd name="connsiteX125" fmla="*/ 5867400 w 6076950"/>
              <a:gd name="connsiteY125" fmla="*/ 3190875 h 4200525"/>
              <a:gd name="connsiteX126" fmla="*/ 5915025 w 6076950"/>
              <a:gd name="connsiteY126" fmla="*/ 3124200 h 4200525"/>
              <a:gd name="connsiteX127" fmla="*/ 5934075 w 6076950"/>
              <a:gd name="connsiteY127" fmla="*/ 3095625 h 4200525"/>
              <a:gd name="connsiteX128" fmla="*/ 5972175 w 6076950"/>
              <a:gd name="connsiteY128" fmla="*/ 3067050 h 4200525"/>
              <a:gd name="connsiteX129" fmla="*/ 6019800 w 6076950"/>
              <a:gd name="connsiteY129" fmla="*/ 3028950 h 4200525"/>
              <a:gd name="connsiteX130" fmla="*/ 6057900 w 6076950"/>
              <a:gd name="connsiteY130" fmla="*/ 2990850 h 4200525"/>
              <a:gd name="connsiteX131" fmla="*/ 6076950 w 6076950"/>
              <a:gd name="connsiteY131" fmla="*/ 2962275 h 420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76950" h="4200525">
                <a:moveTo>
                  <a:pt x="0" y="0"/>
                </a:moveTo>
                <a:cubicBezTo>
                  <a:pt x="3175" y="53975"/>
                  <a:pt x="5035" y="108043"/>
                  <a:pt x="9525" y="161925"/>
                </a:cubicBezTo>
                <a:cubicBezTo>
                  <a:pt x="13737" y="212471"/>
                  <a:pt x="20129" y="229773"/>
                  <a:pt x="28575" y="276225"/>
                </a:cubicBezTo>
                <a:cubicBezTo>
                  <a:pt x="32030" y="295226"/>
                  <a:pt x="35548" y="314232"/>
                  <a:pt x="38100" y="333375"/>
                </a:cubicBezTo>
                <a:cubicBezTo>
                  <a:pt x="41900" y="361874"/>
                  <a:pt x="42629" y="390787"/>
                  <a:pt x="47625" y="419100"/>
                </a:cubicBezTo>
                <a:cubicBezTo>
                  <a:pt x="52175" y="444883"/>
                  <a:pt x="61540" y="469627"/>
                  <a:pt x="66675" y="495300"/>
                </a:cubicBezTo>
                <a:cubicBezTo>
                  <a:pt x="69850" y="511175"/>
                  <a:pt x="72688" y="527121"/>
                  <a:pt x="76200" y="542925"/>
                </a:cubicBezTo>
                <a:cubicBezTo>
                  <a:pt x="79040" y="555704"/>
                  <a:pt x="83158" y="568188"/>
                  <a:pt x="85725" y="581025"/>
                </a:cubicBezTo>
                <a:cubicBezTo>
                  <a:pt x="89513" y="599963"/>
                  <a:pt x="91060" y="619322"/>
                  <a:pt x="95250" y="638175"/>
                </a:cubicBezTo>
                <a:cubicBezTo>
                  <a:pt x="97428" y="647976"/>
                  <a:pt x="102017" y="657096"/>
                  <a:pt x="104775" y="666750"/>
                </a:cubicBezTo>
                <a:cubicBezTo>
                  <a:pt x="108371" y="679337"/>
                  <a:pt x="110856" y="692220"/>
                  <a:pt x="114300" y="704850"/>
                </a:cubicBezTo>
                <a:cubicBezTo>
                  <a:pt x="120382" y="727150"/>
                  <a:pt x="127268" y="749225"/>
                  <a:pt x="133350" y="771525"/>
                </a:cubicBezTo>
                <a:cubicBezTo>
                  <a:pt x="136794" y="784155"/>
                  <a:pt x="137558" y="797662"/>
                  <a:pt x="142875" y="809625"/>
                </a:cubicBezTo>
                <a:cubicBezTo>
                  <a:pt x="177164" y="886775"/>
                  <a:pt x="165298" y="828344"/>
                  <a:pt x="180975" y="885825"/>
                </a:cubicBezTo>
                <a:cubicBezTo>
                  <a:pt x="187864" y="911084"/>
                  <a:pt x="191746" y="937187"/>
                  <a:pt x="200025" y="962025"/>
                </a:cubicBezTo>
                <a:cubicBezTo>
                  <a:pt x="203200" y="971550"/>
                  <a:pt x="207115" y="980860"/>
                  <a:pt x="209550" y="990600"/>
                </a:cubicBezTo>
                <a:cubicBezTo>
                  <a:pt x="213477" y="1006306"/>
                  <a:pt x="213955" y="1022866"/>
                  <a:pt x="219075" y="1038225"/>
                </a:cubicBezTo>
                <a:cubicBezTo>
                  <a:pt x="246335" y="1120005"/>
                  <a:pt x="231005" y="1038318"/>
                  <a:pt x="247650" y="1104900"/>
                </a:cubicBezTo>
                <a:cubicBezTo>
                  <a:pt x="274576" y="1212605"/>
                  <a:pt x="235357" y="1087070"/>
                  <a:pt x="276225" y="1209675"/>
                </a:cubicBezTo>
                <a:cubicBezTo>
                  <a:pt x="279400" y="1219200"/>
                  <a:pt x="283315" y="1228510"/>
                  <a:pt x="285750" y="1238250"/>
                </a:cubicBezTo>
                <a:cubicBezTo>
                  <a:pt x="292100" y="1263650"/>
                  <a:pt x="296521" y="1289612"/>
                  <a:pt x="304800" y="1314450"/>
                </a:cubicBezTo>
                <a:cubicBezTo>
                  <a:pt x="307975" y="1323975"/>
                  <a:pt x="309835" y="1334045"/>
                  <a:pt x="314325" y="1343025"/>
                </a:cubicBezTo>
                <a:cubicBezTo>
                  <a:pt x="319445" y="1353264"/>
                  <a:pt x="327025" y="1362075"/>
                  <a:pt x="333375" y="1371600"/>
                </a:cubicBezTo>
                <a:lnTo>
                  <a:pt x="371475" y="1524000"/>
                </a:lnTo>
                <a:lnTo>
                  <a:pt x="381000" y="1562100"/>
                </a:lnTo>
                <a:cubicBezTo>
                  <a:pt x="384175" y="1574800"/>
                  <a:pt x="383263" y="1589308"/>
                  <a:pt x="390525" y="1600200"/>
                </a:cubicBezTo>
                <a:cubicBezTo>
                  <a:pt x="403225" y="1619250"/>
                  <a:pt x="417506" y="1637336"/>
                  <a:pt x="428625" y="1657350"/>
                </a:cubicBezTo>
                <a:cubicBezTo>
                  <a:pt x="440210" y="1678203"/>
                  <a:pt x="438427" y="1702446"/>
                  <a:pt x="447675" y="1724025"/>
                </a:cubicBezTo>
                <a:cubicBezTo>
                  <a:pt x="452184" y="1734547"/>
                  <a:pt x="461605" y="1742361"/>
                  <a:pt x="466725" y="1752600"/>
                </a:cubicBezTo>
                <a:cubicBezTo>
                  <a:pt x="506160" y="1831470"/>
                  <a:pt x="440705" y="1727858"/>
                  <a:pt x="495300" y="1809750"/>
                </a:cubicBezTo>
                <a:cubicBezTo>
                  <a:pt x="531230" y="1953468"/>
                  <a:pt x="474066" y="1736524"/>
                  <a:pt x="523875" y="1885950"/>
                </a:cubicBezTo>
                <a:cubicBezTo>
                  <a:pt x="534744" y="1918556"/>
                  <a:pt x="528668" y="1933637"/>
                  <a:pt x="542925" y="1962150"/>
                </a:cubicBezTo>
                <a:cubicBezTo>
                  <a:pt x="548045" y="1972389"/>
                  <a:pt x="556295" y="1980786"/>
                  <a:pt x="561975" y="1990725"/>
                </a:cubicBezTo>
                <a:cubicBezTo>
                  <a:pt x="569020" y="2003053"/>
                  <a:pt x="573720" y="2016649"/>
                  <a:pt x="581025" y="2028825"/>
                </a:cubicBezTo>
                <a:cubicBezTo>
                  <a:pt x="592805" y="2048458"/>
                  <a:pt x="608886" y="2065497"/>
                  <a:pt x="619125" y="2085975"/>
                </a:cubicBezTo>
                <a:cubicBezTo>
                  <a:pt x="636615" y="2120955"/>
                  <a:pt x="635684" y="2123031"/>
                  <a:pt x="657225" y="2152650"/>
                </a:cubicBezTo>
                <a:cubicBezTo>
                  <a:pt x="675899" y="2178327"/>
                  <a:pt x="696763" y="2202432"/>
                  <a:pt x="714375" y="2228850"/>
                </a:cubicBezTo>
                <a:lnTo>
                  <a:pt x="771525" y="2314575"/>
                </a:lnTo>
                <a:cubicBezTo>
                  <a:pt x="777875" y="2324100"/>
                  <a:pt x="782480" y="2335055"/>
                  <a:pt x="790575" y="2343150"/>
                </a:cubicBezTo>
                <a:lnTo>
                  <a:pt x="847725" y="2400300"/>
                </a:lnTo>
                <a:cubicBezTo>
                  <a:pt x="857250" y="2409825"/>
                  <a:pt x="868828" y="2417667"/>
                  <a:pt x="876300" y="2428875"/>
                </a:cubicBezTo>
                <a:cubicBezTo>
                  <a:pt x="922712" y="2498493"/>
                  <a:pt x="866061" y="2410957"/>
                  <a:pt x="914400" y="2495550"/>
                </a:cubicBezTo>
                <a:cubicBezTo>
                  <a:pt x="920080" y="2505489"/>
                  <a:pt x="927383" y="2514417"/>
                  <a:pt x="933450" y="2524125"/>
                </a:cubicBezTo>
                <a:cubicBezTo>
                  <a:pt x="943262" y="2539824"/>
                  <a:pt x="952213" y="2556051"/>
                  <a:pt x="962025" y="2571750"/>
                </a:cubicBezTo>
                <a:cubicBezTo>
                  <a:pt x="968092" y="2581458"/>
                  <a:pt x="975395" y="2590386"/>
                  <a:pt x="981075" y="2600325"/>
                </a:cubicBezTo>
                <a:cubicBezTo>
                  <a:pt x="988120" y="2612653"/>
                  <a:pt x="990884" y="2627644"/>
                  <a:pt x="1000125" y="2638425"/>
                </a:cubicBezTo>
                <a:cubicBezTo>
                  <a:pt x="1010456" y="2650478"/>
                  <a:pt x="1027000" y="2655775"/>
                  <a:pt x="1038225" y="2667000"/>
                </a:cubicBezTo>
                <a:cubicBezTo>
                  <a:pt x="1053194" y="2681969"/>
                  <a:pt x="1066987" y="2716866"/>
                  <a:pt x="1076325" y="2733675"/>
                </a:cubicBezTo>
                <a:cubicBezTo>
                  <a:pt x="1097166" y="2771190"/>
                  <a:pt x="1135070" y="2830520"/>
                  <a:pt x="1162050" y="2857500"/>
                </a:cubicBezTo>
                <a:cubicBezTo>
                  <a:pt x="1171575" y="2867025"/>
                  <a:pt x="1182355" y="2875442"/>
                  <a:pt x="1190625" y="2886075"/>
                </a:cubicBezTo>
                <a:cubicBezTo>
                  <a:pt x="1249140" y="2961309"/>
                  <a:pt x="1200471" y="2929098"/>
                  <a:pt x="1266825" y="2962275"/>
                </a:cubicBezTo>
                <a:cubicBezTo>
                  <a:pt x="1285368" y="3017905"/>
                  <a:pt x="1261841" y="2966816"/>
                  <a:pt x="1304925" y="3009900"/>
                </a:cubicBezTo>
                <a:cubicBezTo>
                  <a:pt x="1313020" y="3017995"/>
                  <a:pt x="1315880" y="3030380"/>
                  <a:pt x="1323975" y="3038475"/>
                </a:cubicBezTo>
                <a:cubicBezTo>
                  <a:pt x="1332070" y="3046570"/>
                  <a:pt x="1344041" y="3049867"/>
                  <a:pt x="1352550" y="3057525"/>
                </a:cubicBezTo>
                <a:cubicBezTo>
                  <a:pt x="1375912" y="3078551"/>
                  <a:pt x="1397000" y="3101975"/>
                  <a:pt x="1419225" y="3124200"/>
                </a:cubicBezTo>
                <a:cubicBezTo>
                  <a:pt x="1431925" y="3136900"/>
                  <a:pt x="1442381" y="3152337"/>
                  <a:pt x="1457325" y="3162300"/>
                </a:cubicBezTo>
                <a:cubicBezTo>
                  <a:pt x="1476375" y="3175000"/>
                  <a:pt x="1498286" y="3184211"/>
                  <a:pt x="1514475" y="3200400"/>
                </a:cubicBezTo>
                <a:cubicBezTo>
                  <a:pt x="1524000" y="3209925"/>
                  <a:pt x="1532417" y="3220705"/>
                  <a:pt x="1543050" y="3228975"/>
                </a:cubicBezTo>
                <a:cubicBezTo>
                  <a:pt x="1561122" y="3243031"/>
                  <a:pt x="1600200" y="3267075"/>
                  <a:pt x="1600200" y="3267075"/>
                </a:cubicBezTo>
                <a:cubicBezTo>
                  <a:pt x="1620800" y="3297975"/>
                  <a:pt x="1624354" y="3307353"/>
                  <a:pt x="1657350" y="3333750"/>
                </a:cubicBezTo>
                <a:cubicBezTo>
                  <a:pt x="1675228" y="3348053"/>
                  <a:pt x="1698311" y="3355661"/>
                  <a:pt x="1714500" y="3371850"/>
                </a:cubicBezTo>
                <a:cubicBezTo>
                  <a:pt x="1797982" y="3455332"/>
                  <a:pt x="1692084" y="3353170"/>
                  <a:pt x="1771650" y="3419475"/>
                </a:cubicBezTo>
                <a:cubicBezTo>
                  <a:pt x="1829573" y="3467744"/>
                  <a:pt x="1767825" y="3431850"/>
                  <a:pt x="1838325" y="3467100"/>
                </a:cubicBezTo>
                <a:cubicBezTo>
                  <a:pt x="1844675" y="3476625"/>
                  <a:pt x="1849280" y="3487580"/>
                  <a:pt x="1857375" y="3495675"/>
                </a:cubicBezTo>
                <a:cubicBezTo>
                  <a:pt x="1879873" y="3518173"/>
                  <a:pt x="1897903" y="3515098"/>
                  <a:pt x="1924050" y="3533775"/>
                </a:cubicBezTo>
                <a:cubicBezTo>
                  <a:pt x="1935011" y="3541605"/>
                  <a:pt x="1942277" y="3553726"/>
                  <a:pt x="1952625" y="3562350"/>
                </a:cubicBezTo>
                <a:cubicBezTo>
                  <a:pt x="1961419" y="3569679"/>
                  <a:pt x="1973105" y="3573305"/>
                  <a:pt x="1981200" y="3581400"/>
                </a:cubicBezTo>
                <a:cubicBezTo>
                  <a:pt x="1992425" y="3592625"/>
                  <a:pt x="1998550" y="3608275"/>
                  <a:pt x="2009775" y="3619500"/>
                </a:cubicBezTo>
                <a:cubicBezTo>
                  <a:pt x="2017870" y="3627595"/>
                  <a:pt x="2029314" y="3631522"/>
                  <a:pt x="2038350" y="3638550"/>
                </a:cubicBezTo>
                <a:cubicBezTo>
                  <a:pt x="2057924" y="3653774"/>
                  <a:pt x="2075662" y="3671296"/>
                  <a:pt x="2095500" y="3686175"/>
                </a:cubicBezTo>
                <a:cubicBezTo>
                  <a:pt x="2113816" y="3699912"/>
                  <a:pt x="2133600" y="3711575"/>
                  <a:pt x="2152650" y="3724275"/>
                </a:cubicBezTo>
                <a:lnTo>
                  <a:pt x="2181225" y="3743325"/>
                </a:lnTo>
                <a:cubicBezTo>
                  <a:pt x="2200275" y="3756025"/>
                  <a:pt x="2219508" y="3768454"/>
                  <a:pt x="2238375" y="3781425"/>
                </a:cubicBezTo>
                <a:cubicBezTo>
                  <a:pt x="2270311" y="3803381"/>
                  <a:pt x="2299746" y="3829279"/>
                  <a:pt x="2333625" y="3848100"/>
                </a:cubicBezTo>
                <a:cubicBezTo>
                  <a:pt x="2390775" y="3879850"/>
                  <a:pt x="2443053" y="3922676"/>
                  <a:pt x="2505075" y="3943350"/>
                </a:cubicBezTo>
                <a:cubicBezTo>
                  <a:pt x="2524125" y="3949700"/>
                  <a:pt x="2543875" y="3954245"/>
                  <a:pt x="2562225" y="3962400"/>
                </a:cubicBezTo>
                <a:cubicBezTo>
                  <a:pt x="2572686" y="3967049"/>
                  <a:pt x="2580861" y="3975770"/>
                  <a:pt x="2590800" y="3981450"/>
                </a:cubicBezTo>
                <a:cubicBezTo>
                  <a:pt x="2603128" y="3988495"/>
                  <a:pt x="2616572" y="3993455"/>
                  <a:pt x="2628900" y="4000500"/>
                </a:cubicBezTo>
                <a:cubicBezTo>
                  <a:pt x="2638839" y="4006180"/>
                  <a:pt x="2646953" y="4015041"/>
                  <a:pt x="2657475" y="4019550"/>
                </a:cubicBezTo>
                <a:cubicBezTo>
                  <a:pt x="2669507" y="4024707"/>
                  <a:pt x="2683063" y="4025225"/>
                  <a:pt x="2695575" y="4029075"/>
                </a:cubicBezTo>
                <a:cubicBezTo>
                  <a:pt x="2724364" y="4037933"/>
                  <a:pt x="2752725" y="4048125"/>
                  <a:pt x="2781300" y="4057650"/>
                </a:cubicBezTo>
                <a:lnTo>
                  <a:pt x="2781300" y="4057650"/>
                </a:lnTo>
                <a:cubicBezTo>
                  <a:pt x="2887375" y="4110688"/>
                  <a:pt x="2753750" y="4047319"/>
                  <a:pt x="2857500" y="4086225"/>
                </a:cubicBezTo>
                <a:cubicBezTo>
                  <a:pt x="2870795" y="4091211"/>
                  <a:pt x="2882417" y="4100002"/>
                  <a:pt x="2895600" y="4105275"/>
                </a:cubicBezTo>
                <a:cubicBezTo>
                  <a:pt x="2914244" y="4112733"/>
                  <a:pt x="2933700" y="4117975"/>
                  <a:pt x="2952750" y="4124325"/>
                </a:cubicBezTo>
                <a:cubicBezTo>
                  <a:pt x="2962275" y="4127500"/>
                  <a:pt x="2971300" y="4133293"/>
                  <a:pt x="2981325" y="4133850"/>
                </a:cubicBezTo>
                <a:lnTo>
                  <a:pt x="3152775" y="4143375"/>
                </a:lnTo>
                <a:cubicBezTo>
                  <a:pt x="3175000" y="4146550"/>
                  <a:pt x="3197153" y="4150277"/>
                  <a:pt x="3219450" y="4152900"/>
                </a:cubicBezTo>
                <a:cubicBezTo>
                  <a:pt x="3251140" y="4156628"/>
                  <a:pt x="3283072" y="4158208"/>
                  <a:pt x="3314700" y="4162425"/>
                </a:cubicBezTo>
                <a:cubicBezTo>
                  <a:pt x="3472611" y="4183480"/>
                  <a:pt x="3237384" y="4160053"/>
                  <a:pt x="3419475" y="4181475"/>
                </a:cubicBezTo>
                <a:cubicBezTo>
                  <a:pt x="3454304" y="4185573"/>
                  <a:pt x="3489339" y="4187675"/>
                  <a:pt x="3524250" y="4191000"/>
                </a:cubicBezTo>
                <a:lnTo>
                  <a:pt x="3619500" y="4200525"/>
                </a:lnTo>
                <a:cubicBezTo>
                  <a:pt x="3705225" y="4194175"/>
                  <a:pt x="3791422" y="4192475"/>
                  <a:pt x="3876675" y="4181475"/>
                </a:cubicBezTo>
                <a:cubicBezTo>
                  <a:pt x="3890757" y="4179658"/>
                  <a:pt x="3901480" y="4167411"/>
                  <a:pt x="3914775" y="4162425"/>
                </a:cubicBezTo>
                <a:cubicBezTo>
                  <a:pt x="3927032" y="4157828"/>
                  <a:pt x="3940175" y="4156075"/>
                  <a:pt x="3952875" y="4152900"/>
                </a:cubicBezTo>
                <a:cubicBezTo>
                  <a:pt x="3962400" y="4146550"/>
                  <a:pt x="3971211" y="4138970"/>
                  <a:pt x="3981450" y="4133850"/>
                </a:cubicBezTo>
                <a:cubicBezTo>
                  <a:pt x="3990430" y="4129360"/>
                  <a:pt x="4000654" y="4127929"/>
                  <a:pt x="4010025" y="4124325"/>
                </a:cubicBezTo>
                <a:cubicBezTo>
                  <a:pt x="4041941" y="4112049"/>
                  <a:pt x="4072834" y="4097039"/>
                  <a:pt x="4105275" y="4086225"/>
                </a:cubicBezTo>
                <a:cubicBezTo>
                  <a:pt x="4114800" y="4083050"/>
                  <a:pt x="4124622" y="4080655"/>
                  <a:pt x="4133850" y="4076700"/>
                </a:cubicBezTo>
                <a:cubicBezTo>
                  <a:pt x="4146901" y="4071107"/>
                  <a:pt x="4158027" y="4060435"/>
                  <a:pt x="4171950" y="4057650"/>
                </a:cubicBezTo>
                <a:cubicBezTo>
                  <a:pt x="4217965" y="4048447"/>
                  <a:pt x="4359449" y="4035090"/>
                  <a:pt x="4419600" y="4029075"/>
                </a:cubicBezTo>
                <a:cubicBezTo>
                  <a:pt x="4432300" y="4025900"/>
                  <a:pt x="4444921" y="4022390"/>
                  <a:pt x="4457700" y="4019550"/>
                </a:cubicBezTo>
                <a:cubicBezTo>
                  <a:pt x="4473504" y="4016038"/>
                  <a:pt x="4489966" y="4015145"/>
                  <a:pt x="4505325" y="4010025"/>
                </a:cubicBezTo>
                <a:cubicBezTo>
                  <a:pt x="4518795" y="4005535"/>
                  <a:pt x="4529726" y="3994711"/>
                  <a:pt x="4543425" y="3990975"/>
                </a:cubicBezTo>
                <a:cubicBezTo>
                  <a:pt x="4565085" y="3985068"/>
                  <a:pt x="4587955" y="3985141"/>
                  <a:pt x="4610100" y="3981450"/>
                </a:cubicBezTo>
                <a:cubicBezTo>
                  <a:pt x="4657030" y="3973628"/>
                  <a:pt x="4667651" y="3970047"/>
                  <a:pt x="4714875" y="3952875"/>
                </a:cubicBezTo>
                <a:cubicBezTo>
                  <a:pt x="4763783" y="3935090"/>
                  <a:pt x="4781315" y="3926181"/>
                  <a:pt x="4829175" y="3895725"/>
                </a:cubicBezTo>
                <a:cubicBezTo>
                  <a:pt x="4842568" y="3887202"/>
                  <a:pt x="4853076" y="3874250"/>
                  <a:pt x="4867275" y="3867150"/>
                </a:cubicBezTo>
                <a:cubicBezTo>
                  <a:pt x="4899501" y="3851037"/>
                  <a:pt x="4937211" y="3845543"/>
                  <a:pt x="4972050" y="3838575"/>
                </a:cubicBezTo>
                <a:cubicBezTo>
                  <a:pt x="4981575" y="3832225"/>
                  <a:pt x="4990103" y="3824034"/>
                  <a:pt x="5000625" y="3819525"/>
                </a:cubicBezTo>
                <a:cubicBezTo>
                  <a:pt x="5012657" y="3814368"/>
                  <a:pt x="5026138" y="3813596"/>
                  <a:pt x="5038725" y="3810000"/>
                </a:cubicBezTo>
                <a:cubicBezTo>
                  <a:pt x="5069459" y="3801219"/>
                  <a:pt x="5128414" y="3777461"/>
                  <a:pt x="5143500" y="3762375"/>
                </a:cubicBezTo>
                <a:cubicBezTo>
                  <a:pt x="5156200" y="3749675"/>
                  <a:pt x="5167963" y="3735964"/>
                  <a:pt x="5181600" y="3724275"/>
                </a:cubicBezTo>
                <a:cubicBezTo>
                  <a:pt x="5190292" y="3716825"/>
                  <a:pt x="5201483" y="3712675"/>
                  <a:pt x="5210175" y="3705225"/>
                </a:cubicBezTo>
                <a:cubicBezTo>
                  <a:pt x="5242984" y="3677103"/>
                  <a:pt x="5241862" y="3665569"/>
                  <a:pt x="5276850" y="3648075"/>
                </a:cubicBezTo>
                <a:cubicBezTo>
                  <a:pt x="5285830" y="3643585"/>
                  <a:pt x="5295900" y="3641725"/>
                  <a:pt x="5305425" y="3638550"/>
                </a:cubicBezTo>
                <a:cubicBezTo>
                  <a:pt x="5383989" y="3559986"/>
                  <a:pt x="5273388" y="3663083"/>
                  <a:pt x="5381625" y="3590925"/>
                </a:cubicBezTo>
                <a:cubicBezTo>
                  <a:pt x="5396569" y="3580962"/>
                  <a:pt x="5405357" y="3563601"/>
                  <a:pt x="5419725" y="3552825"/>
                </a:cubicBezTo>
                <a:cubicBezTo>
                  <a:pt x="5431084" y="3544306"/>
                  <a:pt x="5445497" y="3540820"/>
                  <a:pt x="5457825" y="3533775"/>
                </a:cubicBezTo>
                <a:cubicBezTo>
                  <a:pt x="5467764" y="3528095"/>
                  <a:pt x="5476161" y="3519845"/>
                  <a:pt x="5486400" y="3514725"/>
                </a:cubicBezTo>
                <a:cubicBezTo>
                  <a:pt x="5565230" y="3475310"/>
                  <a:pt x="5453973" y="3545611"/>
                  <a:pt x="5553075" y="3486150"/>
                </a:cubicBezTo>
                <a:cubicBezTo>
                  <a:pt x="5618812" y="3446708"/>
                  <a:pt x="5599742" y="3453531"/>
                  <a:pt x="5657850" y="3409950"/>
                </a:cubicBezTo>
                <a:cubicBezTo>
                  <a:pt x="5667008" y="3403081"/>
                  <a:pt x="5677631" y="3398229"/>
                  <a:pt x="5686425" y="3390900"/>
                </a:cubicBezTo>
                <a:cubicBezTo>
                  <a:pt x="5759764" y="3329784"/>
                  <a:pt x="5672629" y="3390573"/>
                  <a:pt x="5743575" y="3343275"/>
                </a:cubicBezTo>
                <a:cubicBezTo>
                  <a:pt x="5802031" y="3255591"/>
                  <a:pt x="5708336" y="3392087"/>
                  <a:pt x="5800725" y="3276600"/>
                </a:cubicBezTo>
                <a:cubicBezTo>
                  <a:pt x="5891869" y="3162670"/>
                  <a:pt x="5795823" y="3262452"/>
                  <a:pt x="5867400" y="3190875"/>
                </a:cubicBezTo>
                <a:cubicBezTo>
                  <a:pt x="5884902" y="3138370"/>
                  <a:pt x="5865716" y="3181727"/>
                  <a:pt x="5915025" y="3124200"/>
                </a:cubicBezTo>
                <a:cubicBezTo>
                  <a:pt x="5922475" y="3115508"/>
                  <a:pt x="5925980" y="3103720"/>
                  <a:pt x="5934075" y="3095625"/>
                </a:cubicBezTo>
                <a:cubicBezTo>
                  <a:pt x="5945300" y="3084400"/>
                  <a:pt x="5960950" y="3078275"/>
                  <a:pt x="5972175" y="3067050"/>
                </a:cubicBezTo>
                <a:cubicBezTo>
                  <a:pt x="6015259" y="3023966"/>
                  <a:pt x="5964170" y="3047493"/>
                  <a:pt x="6019800" y="3028950"/>
                </a:cubicBezTo>
                <a:cubicBezTo>
                  <a:pt x="6045200" y="2952750"/>
                  <a:pt x="6007100" y="3041650"/>
                  <a:pt x="6057900" y="2990850"/>
                </a:cubicBezTo>
                <a:cubicBezTo>
                  <a:pt x="6089487" y="2959263"/>
                  <a:pt x="6050726" y="2962275"/>
                  <a:pt x="6076950" y="2962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696454-A701-4B66-9810-D78EF882F357}"/>
              </a:ext>
            </a:extLst>
          </p:cNvPr>
          <p:cNvCxnSpPr>
            <a:cxnSpLocks/>
          </p:cNvCxnSpPr>
          <p:nvPr/>
        </p:nvCxnSpPr>
        <p:spPr>
          <a:xfrm>
            <a:off x="2476500" y="2133600"/>
            <a:ext cx="3344867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14A12D6-9CBE-4E75-870B-4398DFA670D7}"/>
              </a:ext>
            </a:extLst>
          </p:cNvPr>
          <p:cNvCxnSpPr/>
          <p:nvPr/>
        </p:nvCxnSpPr>
        <p:spPr>
          <a:xfrm>
            <a:off x="2474682" y="4943475"/>
            <a:ext cx="669789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B181E-05DC-45C8-9015-CCB969A13BEB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5825447" y="857250"/>
            <a:ext cx="0" cy="546735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935969-B166-4CB8-BD29-016C4B50BA04}"/>
              </a:ext>
            </a:extLst>
          </p:cNvPr>
          <p:cNvCxnSpPr>
            <a:cxnSpLocks/>
          </p:cNvCxnSpPr>
          <p:nvPr/>
        </p:nvCxnSpPr>
        <p:spPr>
          <a:xfrm>
            <a:off x="4003120" y="857250"/>
            <a:ext cx="0" cy="546735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62862C-9C59-4A7B-8903-9AAE89610E87}"/>
              </a:ext>
            </a:extLst>
          </p:cNvPr>
          <p:cNvCxnSpPr>
            <a:cxnSpLocks/>
          </p:cNvCxnSpPr>
          <p:nvPr/>
        </p:nvCxnSpPr>
        <p:spPr>
          <a:xfrm>
            <a:off x="7473272" y="3466284"/>
            <a:ext cx="0" cy="285831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FD8F1E-9029-496D-B493-7A7A033C67C4}"/>
              </a:ext>
            </a:extLst>
          </p:cNvPr>
          <p:cNvCxnSpPr>
            <a:cxnSpLocks/>
          </p:cNvCxnSpPr>
          <p:nvPr/>
        </p:nvCxnSpPr>
        <p:spPr>
          <a:xfrm flipV="1">
            <a:off x="2516651" y="1491681"/>
            <a:ext cx="1413382" cy="1326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D86234-D84B-42D2-89EB-53C6A61980F8}"/>
              </a:ext>
            </a:extLst>
          </p:cNvPr>
          <p:cNvCxnSpPr>
            <a:cxnSpLocks/>
          </p:cNvCxnSpPr>
          <p:nvPr/>
        </p:nvCxnSpPr>
        <p:spPr>
          <a:xfrm>
            <a:off x="2474682" y="2752725"/>
            <a:ext cx="332604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3B378D-03FD-4C87-9A7F-A05059ED9E45}"/>
              </a:ext>
            </a:extLst>
          </p:cNvPr>
          <p:cNvCxnSpPr/>
          <p:nvPr/>
        </p:nvCxnSpPr>
        <p:spPr>
          <a:xfrm>
            <a:off x="2476500" y="4191000"/>
            <a:ext cx="6697893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AB4D51-D879-43D2-8832-86B9EAE852F6}"/>
              </a:ext>
            </a:extLst>
          </p:cNvPr>
          <p:cNvCxnSpPr>
            <a:cxnSpLocks/>
          </p:cNvCxnSpPr>
          <p:nvPr/>
        </p:nvCxnSpPr>
        <p:spPr>
          <a:xfrm>
            <a:off x="3988832" y="5588286"/>
            <a:ext cx="5200768" cy="6419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67788F-5246-483E-BF24-58507E39ECDA}"/>
              </a:ext>
            </a:extLst>
          </p:cNvPr>
          <p:cNvCxnSpPr>
            <a:cxnSpLocks/>
          </p:cNvCxnSpPr>
          <p:nvPr/>
        </p:nvCxnSpPr>
        <p:spPr>
          <a:xfrm>
            <a:off x="8298858" y="3457575"/>
            <a:ext cx="12614" cy="286702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6B5EAF-CCE8-44D2-A160-8E73BE4F24D6}"/>
              </a:ext>
            </a:extLst>
          </p:cNvPr>
          <p:cNvCxnSpPr>
            <a:cxnSpLocks/>
          </p:cNvCxnSpPr>
          <p:nvPr/>
        </p:nvCxnSpPr>
        <p:spPr>
          <a:xfrm>
            <a:off x="6629401" y="3508935"/>
            <a:ext cx="15196" cy="281566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D7C9-F7A1-45B9-9641-6B30C8A4C1B0}"/>
              </a:ext>
            </a:extLst>
          </p:cNvPr>
          <p:cNvCxnSpPr>
            <a:cxnSpLocks/>
          </p:cNvCxnSpPr>
          <p:nvPr/>
        </p:nvCxnSpPr>
        <p:spPr>
          <a:xfrm>
            <a:off x="4863422" y="2152648"/>
            <a:ext cx="0" cy="417195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45E97B-36AC-47D1-A1F3-7BFE9C787FAC}"/>
              </a:ext>
            </a:extLst>
          </p:cNvPr>
          <p:cNvCxnSpPr>
            <a:cxnSpLocks/>
          </p:cNvCxnSpPr>
          <p:nvPr/>
        </p:nvCxnSpPr>
        <p:spPr>
          <a:xfrm>
            <a:off x="3246099" y="853134"/>
            <a:ext cx="0" cy="4115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209FAE45-ECE2-4C50-81E9-04894001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78" y="114300"/>
            <a:ext cx="10577621" cy="1485900"/>
          </a:xfrm>
        </p:spPr>
        <p:txBody>
          <a:bodyPr/>
          <a:lstStyle/>
          <a:p>
            <a:r>
              <a:rPr lang="en-US" dirty="0"/>
              <a:t>Integrating arbitrary domain – Step 2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7B6A56EE-A43A-4414-848F-CDDCDA78FDD4}"/>
              </a:ext>
            </a:extLst>
          </p:cNvPr>
          <p:cNvSpPr/>
          <p:nvPr/>
        </p:nvSpPr>
        <p:spPr>
          <a:xfrm>
            <a:off x="2809981" y="111067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4DB61AF4-8D9E-4F9F-8DF1-5EA365DCE120}"/>
              </a:ext>
            </a:extLst>
          </p:cNvPr>
          <p:cNvSpPr/>
          <p:nvPr/>
        </p:nvSpPr>
        <p:spPr>
          <a:xfrm>
            <a:off x="6154390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4063AC0E-72AE-4AA9-9527-ADC231B40737}"/>
              </a:ext>
            </a:extLst>
          </p:cNvPr>
          <p:cNvSpPr/>
          <p:nvPr/>
        </p:nvSpPr>
        <p:spPr>
          <a:xfrm>
            <a:off x="5213613" y="5244158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66632113-9CE6-42AC-BDD9-292006683CFC}"/>
              </a:ext>
            </a:extLst>
          </p:cNvPr>
          <p:cNvSpPr/>
          <p:nvPr/>
        </p:nvSpPr>
        <p:spPr>
          <a:xfrm>
            <a:off x="4359452" y="4505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DAB1D246-A2C5-4F3E-9D8F-24ACACB925A5}"/>
              </a:ext>
            </a:extLst>
          </p:cNvPr>
          <p:cNvSpPr/>
          <p:nvPr/>
        </p:nvSpPr>
        <p:spPr>
          <a:xfrm>
            <a:off x="3520694" y="376755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D2C8927E-6607-4EA5-A09D-6376626EAB62}"/>
              </a:ext>
            </a:extLst>
          </p:cNvPr>
          <p:cNvSpPr/>
          <p:nvPr/>
        </p:nvSpPr>
        <p:spPr>
          <a:xfrm>
            <a:off x="3524763" y="3057325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7BF555A3-3738-46F0-9851-844D909DC991}"/>
              </a:ext>
            </a:extLst>
          </p:cNvPr>
          <p:cNvSpPr/>
          <p:nvPr/>
        </p:nvSpPr>
        <p:spPr>
          <a:xfrm>
            <a:off x="2809981" y="1759036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668B906B-D571-4666-8A6F-5ACCC36E7EE0}"/>
              </a:ext>
            </a:extLst>
          </p:cNvPr>
          <p:cNvSpPr/>
          <p:nvPr/>
        </p:nvSpPr>
        <p:spPr>
          <a:xfrm>
            <a:off x="6967999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3BD068D9-B624-44B6-A6B3-ABB70C47070C}"/>
              </a:ext>
            </a:extLst>
          </p:cNvPr>
          <p:cNvSpPr/>
          <p:nvPr/>
        </p:nvSpPr>
        <p:spPr>
          <a:xfrm>
            <a:off x="7796673" y="5243967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016E75E7-D7FD-4D47-9E67-8354D502F764}"/>
              </a:ext>
            </a:extLst>
          </p:cNvPr>
          <p:cNvSpPr/>
          <p:nvPr/>
        </p:nvSpPr>
        <p:spPr>
          <a:xfrm>
            <a:off x="8654991" y="4516284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CD72802-32F3-4DC0-AFB1-1BC69C7ED407}"/>
              </a:ext>
            </a:extLst>
          </p:cNvPr>
          <p:cNvSpPr/>
          <p:nvPr/>
        </p:nvSpPr>
        <p:spPr>
          <a:xfrm>
            <a:off x="3524545" y="175568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D0160D95-5F9E-42DC-8069-EF5C6574955C}"/>
              </a:ext>
            </a:extLst>
          </p:cNvPr>
          <p:cNvSpPr/>
          <p:nvPr/>
        </p:nvSpPr>
        <p:spPr>
          <a:xfrm>
            <a:off x="3541721" y="23907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A62E2718-C637-41CA-A8BF-B5A4B5A28DF1}"/>
              </a:ext>
            </a:extLst>
          </p:cNvPr>
          <p:cNvSpPr/>
          <p:nvPr/>
        </p:nvSpPr>
        <p:spPr>
          <a:xfrm>
            <a:off x="2804833" y="2381129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2E98BB1E-419E-410E-B7A0-DB6E86B285E9}"/>
              </a:ext>
            </a:extLst>
          </p:cNvPr>
          <p:cNvSpPr/>
          <p:nvPr/>
        </p:nvSpPr>
        <p:spPr>
          <a:xfrm>
            <a:off x="2804956" y="306717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C025C26B-B22A-47AA-8F49-B58EE51D077B}"/>
              </a:ext>
            </a:extLst>
          </p:cNvPr>
          <p:cNvSpPr/>
          <p:nvPr/>
        </p:nvSpPr>
        <p:spPr>
          <a:xfrm>
            <a:off x="2811989" y="3769842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6805A070-73B0-4A7C-8DF2-7A6DAFA45FBD}"/>
              </a:ext>
            </a:extLst>
          </p:cNvPr>
          <p:cNvSpPr/>
          <p:nvPr/>
        </p:nvSpPr>
        <p:spPr>
          <a:xfrm>
            <a:off x="3524545" y="45025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lowchart: Connector 94">
            <a:extLst>
              <a:ext uri="{FF2B5EF4-FFF2-40B4-BE49-F238E27FC236}">
                <a16:creationId xmlns:a16="http://schemas.microsoft.com/office/drawing/2014/main" id="{F368C594-B98D-45F5-8AF8-E2FEAF66A69B}"/>
              </a:ext>
            </a:extLst>
          </p:cNvPr>
          <p:cNvSpPr/>
          <p:nvPr/>
        </p:nvSpPr>
        <p:spPr>
          <a:xfrm>
            <a:off x="4353747" y="306602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lowchart: Connector 95">
            <a:extLst>
              <a:ext uri="{FF2B5EF4-FFF2-40B4-BE49-F238E27FC236}">
                <a16:creationId xmlns:a16="http://schemas.microsoft.com/office/drawing/2014/main" id="{0F5F2C7E-66FC-4B4F-8229-68FA0842B727}"/>
              </a:ext>
            </a:extLst>
          </p:cNvPr>
          <p:cNvSpPr/>
          <p:nvPr/>
        </p:nvSpPr>
        <p:spPr>
          <a:xfrm>
            <a:off x="4358893" y="376863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lowchart: Connector 96">
            <a:extLst>
              <a:ext uri="{FF2B5EF4-FFF2-40B4-BE49-F238E27FC236}">
                <a16:creationId xmlns:a16="http://schemas.microsoft.com/office/drawing/2014/main" id="{BC92E9E4-E711-4AC3-8318-72D1B8E30771}"/>
              </a:ext>
            </a:extLst>
          </p:cNvPr>
          <p:cNvSpPr/>
          <p:nvPr/>
        </p:nvSpPr>
        <p:spPr>
          <a:xfrm>
            <a:off x="5205135" y="4510299"/>
            <a:ext cx="133350" cy="142875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Connector 97">
            <a:extLst>
              <a:ext uri="{FF2B5EF4-FFF2-40B4-BE49-F238E27FC236}">
                <a16:creationId xmlns:a16="http://schemas.microsoft.com/office/drawing/2014/main" id="{C278C62D-33E4-4F91-AC3F-4F78FA803C39}"/>
              </a:ext>
            </a:extLst>
          </p:cNvPr>
          <p:cNvSpPr/>
          <p:nvPr/>
        </p:nvSpPr>
        <p:spPr>
          <a:xfrm>
            <a:off x="6150037" y="4504675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Connector 98">
            <a:extLst>
              <a:ext uri="{FF2B5EF4-FFF2-40B4-BE49-F238E27FC236}">
                <a16:creationId xmlns:a16="http://schemas.microsoft.com/office/drawing/2014/main" id="{D9B2A6F9-12E2-45FF-AD0C-0D92CC746648}"/>
              </a:ext>
            </a:extLst>
          </p:cNvPr>
          <p:cNvSpPr/>
          <p:nvPr/>
        </p:nvSpPr>
        <p:spPr>
          <a:xfrm>
            <a:off x="6962611" y="4495800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Connector 99">
            <a:extLst>
              <a:ext uri="{FF2B5EF4-FFF2-40B4-BE49-F238E27FC236}">
                <a16:creationId xmlns:a16="http://schemas.microsoft.com/office/drawing/2014/main" id="{81B42B45-084E-41A8-9541-CF01DE05ABB1}"/>
              </a:ext>
            </a:extLst>
          </p:cNvPr>
          <p:cNvSpPr/>
          <p:nvPr/>
        </p:nvSpPr>
        <p:spPr>
          <a:xfrm>
            <a:off x="7758301" y="451213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F25BF718-F2C6-477A-A06E-EA4B34C030AE}"/>
              </a:ext>
            </a:extLst>
          </p:cNvPr>
          <p:cNvSpPr/>
          <p:nvPr/>
        </p:nvSpPr>
        <p:spPr>
          <a:xfrm>
            <a:off x="8646625" y="381763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lowchart: Connector 101">
            <a:extLst>
              <a:ext uri="{FF2B5EF4-FFF2-40B4-BE49-F238E27FC236}">
                <a16:creationId xmlns:a16="http://schemas.microsoft.com/office/drawing/2014/main" id="{37DB3B54-D10E-468D-818D-EC7D7A37D18A}"/>
              </a:ext>
            </a:extLst>
          </p:cNvPr>
          <p:cNvSpPr/>
          <p:nvPr/>
        </p:nvSpPr>
        <p:spPr>
          <a:xfrm>
            <a:off x="8670807" y="52482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lowchart: Connector 102">
            <a:extLst>
              <a:ext uri="{FF2B5EF4-FFF2-40B4-BE49-F238E27FC236}">
                <a16:creationId xmlns:a16="http://schemas.microsoft.com/office/drawing/2014/main" id="{DD3476AA-9125-4BF9-8ED9-45F48DA3E08C}"/>
              </a:ext>
            </a:extLst>
          </p:cNvPr>
          <p:cNvSpPr/>
          <p:nvPr/>
        </p:nvSpPr>
        <p:spPr>
          <a:xfrm>
            <a:off x="7796673" y="5892357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lowchart: Connector 103">
            <a:extLst>
              <a:ext uri="{FF2B5EF4-FFF2-40B4-BE49-F238E27FC236}">
                <a16:creationId xmlns:a16="http://schemas.microsoft.com/office/drawing/2014/main" id="{65CFE72D-25CA-42FC-B8E9-F003BE479492}"/>
              </a:ext>
            </a:extLst>
          </p:cNvPr>
          <p:cNvSpPr/>
          <p:nvPr/>
        </p:nvSpPr>
        <p:spPr>
          <a:xfrm>
            <a:off x="6968997" y="5874676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Connector 104">
            <a:extLst>
              <a:ext uri="{FF2B5EF4-FFF2-40B4-BE49-F238E27FC236}">
                <a16:creationId xmlns:a16="http://schemas.microsoft.com/office/drawing/2014/main" id="{1A37FBE5-7312-49FF-AD2B-18F424E67C29}"/>
              </a:ext>
            </a:extLst>
          </p:cNvPr>
          <p:cNvSpPr/>
          <p:nvPr/>
        </p:nvSpPr>
        <p:spPr>
          <a:xfrm>
            <a:off x="6189324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lowchart: Connector 105">
            <a:extLst>
              <a:ext uri="{FF2B5EF4-FFF2-40B4-BE49-F238E27FC236}">
                <a16:creationId xmlns:a16="http://schemas.microsoft.com/office/drawing/2014/main" id="{84879BFA-CD9B-4901-9CEF-07F94F9FC0AD}"/>
              </a:ext>
            </a:extLst>
          </p:cNvPr>
          <p:cNvSpPr/>
          <p:nvPr/>
        </p:nvSpPr>
        <p:spPr>
          <a:xfrm>
            <a:off x="5275432" y="5886668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lowchart: Connector 106">
            <a:extLst>
              <a:ext uri="{FF2B5EF4-FFF2-40B4-BE49-F238E27FC236}">
                <a16:creationId xmlns:a16="http://schemas.microsoft.com/office/drawing/2014/main" id="{ED60E2E8-27F5-4BD4-8758-7D835B73C6F6}"/>
              </a:ext>
            </a:extLst>
          </p:cNvPr>
          <p:cNvSpPr/>
          <p:nvPr/>
        </p:nvSpPr>
        <p:spPr>
          <a:xfrm>
            <a:off x="4352511" y="5218171"/>
            <a:ext cx="133350" cy="142875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1BECE9A7-6A85-47F8-B3DC-E16680C930F5}"/>
              </a:ext>
            </a:extLst>
          </p:cNvPr>
          <p:cNvSpPr/>
          <p:nvPr/>
        </p:nvSpPr>
        <p:spPr>
          <a:xfrm>
            <a:off x="2614775" y="9695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3CE034DF-99C5-4E14-8B67-27A698D44B61}"/>
              </a:ext>
            </a:extLst>
          </p:cNvPr>
          <p:cNvSpPr/>
          <p:nvPr/>
        </p:nvSpPr>
        <p:spPr>
          <a:xfrm>
            <a:off x="3016751" y="9647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DC084CEC-F5E6-459F-8D3D-85A0446E77B5}"/>
              </a:ext>
            </a:extLst>
          </p:cNvPr>
          <p:cNvSpPr/>
          <p:nvPr/>
        </p:nvSpPr>
        <p:spPr>
          <a:xfrm>
            <a:off x="2614775" y="12793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lowchart: Connector 109">
            <a:extLst>
              <a:ext uri="{FF2B5EF4-FFF2-40B4-BE49-F238E27FC236}">
                <a16:creationId xmlns:a16="http://schemas.microsoft.com/office/drawing/2014/main" id="{FA819A36-7D42-4325-B075-876321E67D25}"/>
              </a:ext>
            </a:extLst>
          </p:cNvPr>
          <p:cNvSpPr/>
          <p:nvPr/>
        </p:nvSpPr>
        <p:spPr>
          <a:xfrm>
            <a:off x="3016751" y="127454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lowchart: Connector 110">
            <a:extLst>
              <a:ext uri="{FF2B5EF4-FFF2-40B4-BE49-F238E27FC236}">
                <a16:creationId xmlns:a16="http://schemas.microsoft.com/office/drawing/2014/main" id="{4B4325AD-E3C9-4A3D-AF04-8C19136B5438}"/>
              </a:ext>
            </a:extLst>
          </p:cNvPr>
          <p:cNvSpPr/>
          <p:nvPr/>
        </p:nvSpPr>
        <p:spPr>
          <a:xfrm>
            <a:off x="2614775" y="162963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lowchart: Connector 111">
            <a:extLst>
              <a:ext uri="{FF2B5EF4-FFF2-40B4-BE49-F238E27FC236}">
                <a16:creationId xmlns:a16="http://schemas.microsoft.com/office/drawing/2014/main" id="{E17F368F-6F07-464B-91BA-2D87506E284D}"/>
              </a:ext>
            </a:extLst>
          </p:cNvPr>
          <p:cNvSpPr/>
          <p:nvPr/>
        </p:nvSpPr>
        <p:spPr>
          <a:xfrm>
            <a:off x="3016751" y="162481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lowchart: Connector 112">
            <a:extLst>
              <a:ext uri="{FF2B5EF4-FFF2-40B4-BE49-F238E27FC236}">
                <a16:creationId xmlns:a16="http://schemas.microsoft.com/office/drawing/2014/main" id="{6090F89B-CD75-476B-916A-E13BE0C626C1}"/>
              </a:ext>
            </a:extLst>
          </p:cNvPr>
          <p:cNvSpPr/>
          <p:nvPr/>
        </p:nvSpPr>
        <p:spPr>
          <a:xfrm>
            <a:off x="2614775" y="193941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lowchart: Connector 113">
            <a:extLst>
              <a:ext uri="{FF2B5EF4-FFF2-40B4-BE49-F238E27FC236}">
                <a16:creationId xmlns:a16="http://schemas.microsoft.com/office/drawing/2014/main" id="{83A9A283-55DF-4CB2-BEDF-32EEF445ECEA}"/>
              </a:ext>
            </a:extLst>
          </p:cNvPr>
          <p:cNvSpPr/>
          <p:nvPr/>
        </p:nvSpPr>
        <p:spPr>
          <a:xfrm>
            <a:off x="3016751" y="193459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lowchart: Connector 114">
            <a:extLst>
              <a:ext uri="{FF2B5EF4-FFF2-40B4-BE49-F238E27FC236}">
                <a16:creationId xmlns:a16="http://schemas.microsoft.com/office/drawing/2014/main" id="{9294EFE6-5024-458C-BFAE-70275C242C47}"/>
              </a:ext>
            </a:extLst>
          </p:cNvPr>
          <p:cNvSpPr/>
          <p:nvPr/>
        </p:nvSpPr>
        <p:spPr>
          <a:xfrm>
            <a:off x="3330265" y="161338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lowchart: Connector 115">
            <a:extLst>
              <a:ext uri="{FF2B5EF4-FFF2-40B4-BE49-F238E27FC236}">
                <a16:creationId xmlns:a16="http://schemas.microsoft.com/office/drawing/2014/main" id="{57AD541F-DDFC-482C-AFD2-25BAE6768A6F}"/>
              </a:ext>
            </a:extLst>
          </p:cNvPr>
          <p:cNvSpPr/>
          <p:nvPr/>
        </p:nvSpPr>
        <p:spPr>
          <a:xfrm>
            <a:off x="3732241" y="160857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lowchart: Connector 116">
            <a:extLst>
              <a:ext uri="{FF2B5EF4-FFF2-40B4-BE49-F238E27FC236}">
                <a16:creationId xmlns:a16="http://schemas.microsoft.com/office/drawing/2014/main" id="{47F72E6D-8F4C-4D40-8A1C-B91AABC91376}"/>
              </a:ext>
            </a:extLst>
          </p:cNvPr>
          <p:cNvSpPr/>
          <p:nvPr/>
        </p:nvSpPr>
        <p:spPr>
          <a:xfrm>
            <a:off x="3330265" y="19231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91160B30-267E-4064-9DDF-4081472388E4}"/>
              </a:ext>
            </a:extLst>
          </p:cNvPr>
          <p:cNvSpPr/>
          <p:nvPr/>
        </p:nvSpPr>
        <p:spPr>
          <a:xfrm>
            <a:off x="3732241" y="191835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B962B6FB-DB23-4A52-AA87-943FC21F28AA}"/>
              </a:ext>
            </a:extLst>
          </p:cNvPr>
          <p:cNvSpPr/>
          <p:nvPr/>
        </p:nvSpPr>
        <p:spPr>
          <a:xfrm>
            <a:off x="2606332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74D5C84E-5126-4F99-8009-8912369CF771}"/>
              </a:ext>
            </a:extLst>
          </p:cNvPr>
          <p:cNvSpPr/>
          <p:nvPr/>
        </p:nvSpPr>
        <p:spPr>
          <a:xfrm>
            <a:off x="3008308" y="22439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B5D4027F-5F45-41C9-A3A4-776B6F8525DA}"/>
              </a:ext>
            </a:extLst>
          </p:cNvPr>
          <p:cNvSpPr/>
          <p:nvPr/>
        </p:nvSpPr>
        <p:spPr>
          <a:xfrm>
            <a:off x="2606332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525992F1-AD31-4471-8C14-C1B565ADE629}"/>
              </a:ext>
            </a:extLst>
          </p:cNvPr>
          <p:cNvSpPr/>
          <p:nvPr/>
        </p:nvSpPr>
        <p:spPr>
          <a:xfrm>
            <a:off x="3008308" y="25537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C34F385F-A78F-40AD-B3DC-8B72060B3330}"/>
              </a:ext>
            </a:extLst>
          </p:cNvPr>
          <p:cNvSpPr/>
          <p:nvPr/>
        </p:nvSpPr>
        <p:spPr>
          <a:xfrm>
            <a:off x="3350324" y="225357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0FBEB7E6-355D-4519-B859-6051D53EE9A5}"/>
              </a:ext>
            </a:extLst>
          </p:cNvPr>
          <p:cNvSpPr/>
          <p:nvPr/>
        </p:nvSpPr>
        <p:spPr>
          <a:xfrm>
            <a:off x="3752300" y="22487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35C7D6A0-267D-41C2-8879-9F397739C3BA}"/>
              </a:ext>
            </a:extLst>
          </p:cNvPr>
          <p:cNvSpPr/>
          <p:nvPr/>
        </p:nvSpPr>
        <p:spPr>
          <a:xfrm>
            <a:off x="3350324" y="256335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lowchart: Connector 125">
            <a:extLst>
              <a:ext uri="{FF2B5EF4-FFF2-40B4-BE49-F238E27FC236}">
                <a16:creationId xmlns:a16="http://schemas.microsoft.com/office/drawing/2014/main" id="{52FC2448-8E24-4A34-AB4F-4CBB30CDEDBD}"/>
              </a:ext>
            </a:extLst>
          </p:cNvPr>
          <p:cNvSpPr/>
          <p:nvPr/>
        </p:nvSpPr>
        <p:spPr>
          <a:xfrm>
            <a:off x="3752300" y="25585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F56249F1-D09A-44D8-927C-420879A26034}"/>
              </a:ext>
            </a:extLst>
          </p:cNvPr>
          <p:cNvSpPr/>
          <p:nvPr/>
        </p:nvSpPr>
        <p:spPr>
          <a:xfrm>
            <a:off x="2613132" y="291732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49B7D4BB-11E9-4DE7-A3E1-FFC00FAE8D48}"/>
              </a:ext>
            </a:extLst>
          </p:cNvPr>
          <p:cNvSpPr/>
          <p:nvPr/>
        </p:nvSpPr>
        <p:spPr>
          <a:xfrm>
            <a:off x="3015108" y="291251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AB649E46-BC38-4BCB-B5B6-145EC4A0C6A9}"/>
              </a:ext>
            </a:extLst>
          </p:cNvPr>
          <p:cNvSpPr/>
          <p:nvPr/>
        </p:nvSpPr>
        <p:spPr>
          <a:xfrm>
            <a:off x="2613132" y="322711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EABD893C-E5E0-4ED5-B7E4-602F2FE44D2C}"/>
              </a:ext>
            </a:extLst>
          </p:cNvPr>
          <p:cNvSpPr/>
          <p:nvPr/>
        </p:nvSpPr>
        <p:spPr>
          <a:xfrm>
            <a:off x="3015108" y="322229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6A4725A3-9BC0-47F6-8B48-14910B929208}"/>
              </a:ext>
            </a:extLst>
          </p:cNvPr>
          <p:cNvSpPr/>
          <p:nvPr/>
        </p:nvSpPr>
        <p:spPr>
          <a:xfrm>
            <a:off x="3346183" y="292129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561D54D7-4D84-42D3-8AF9-1C9AD5FA8283}"/>
              </a:ext>
            </a:extLst>
          </p:cNvPr>
          <p:cNvSpPr/>
          <p:nvPr/>
        </p:nvSpPr>
        <p:spPr>
          <a:xfrm>
            <a:off x="3748159" y="29164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lowchart: Connector 132">
            <a:extLst>
              <a:ext uri="{FF2B5EF4-FFF2-40B4-BE49-F238E27FC236}">
                <a16:creationId xmlns:a16="http://schemas.microsoft.com/office/drawing/2014/main" id="{393D11C6-B5E1-473E-8AF4-A7DBF68AEB7C}"/>
              </a:ext>
            </a:extLst>
          </p:cNvPr>
          <p:cNvSpPr/>
          <p:nvPr/>
        </p:nvSpPr>
        <p:spPr>
          <a:xfrm>
            <a:off x="3346183" y="323107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Connector 133">
            <a:extLst>
              <a:ext uri="{FF2B5EF4-FFF2-40B4-BE49-F238E27FC236}">
                <a16:creationId xmlns:a16="http://schemas.microsoft.com/office/drawing/2014/main" id="{9C962DA7-40FA-47C5-B324-B383FE7B3CA5}"/>
              </a:ext>
            </a:extLst>
          </p:cNvPr>
          <p:cNvSpPr/>
          <p:nvPr/>
        </p:nvSpPr>
        <p:spPr>
          <a:xfrm>
            <a:off x="3748159" y="322625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lowchart: Connector 134">
            <a:extLst>
              <a:ext uri="{FF2B5EF4-FFF2-40B4-BE49-F238E27FC236}">
                <a16:creationId xmlns:a16="http://schemas.microsoft.com/office/drawing/2014/main" id="{2CEADBE4-08C7-4F58-BA6C-46E04C08C43A}"/>
              </a:ext>
            </a:extLst>
          </p:cNvPr>
          <p:cNvSpPr/>
          <p:nvPr/>
        </p:nvSpPr>
        <p:spPr>
          <a:xfrm>
            <a:off x="4167163" y="2930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79A59D68-C6DB-4E08-89F2-6D0B6A0C477C}"/>
              </a:ext>
            </a:extLst>
          </p:cNvPr>
          <p:cNvSpPr/>
          <p:nvPr/>
        </p:nvSpPr>
        <p:spPr>
          <a:xfrm>
            <a:off x="4569139" y="292563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lowchart: Connector 136">
            <a:extLst>
              <a:ext uri="{FF2B5EF4-FFF2-40B4-BE49-F238E27FC236}">
                <a16:creationId xmlns:a16="http://schemas.microsoft.com/office/drawing/2014/main" id="{FEA069AE-51B4-4AE7-890F-86207AEAB975}"/>
              </a:ext>
            </a:extLst>
          </p:cNvPr>
          <p:cNvSpPr/>
          <p:nvPr/>
        </p:nvSpPr>
        <p:spPr>
          <a:xfrm>
            <a:off x="4167163" y="324022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A336234C-5234-483F-8053-730080AE3CDE}"/>
              </a:ext>
            </a:extLst>
          </p:cNvPr>
          <p:cNvSpPr/>
          <p:nvPr/>
        </p:nvSpPr>
        <p:spPr>
          <a:xfrm>
            <a:off x="4569139" y="323541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lowchart: Connector 138">
            <a:extLst>
              <a:ext uri="{FF2B5EF4-FFF2-40B4-BE49-F238E27FC236}">
                <a16:creationId xmlns:a16="http://schemas.microsoft.com/office/drawing/2014/main" id="{E7A52826-CB66-41AE-994C-E79DA22E49C2}"/>
              </a:ext>
            </a:extLst>
          </p:cNvPr>
          <p:cNvSpPr/>
          <p:nvPr/>
        </p:nvSpPr>
        <p:spPr>
          <a:xfrm>
            <a:off x="2619011" y="364615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Connector 139">
            <a:extLst>
              <a:ext uri="{FF2B5EF4-FFF2-40B4-BE49-F238E27FC236}">
                <a16:creationId xmlns:a16="http://schemas.microsoft.com/office/drawing/2014/main" id="{231AD11A-23E8-42BB-83D3-4CEF6AB6D514}"/>
              </a:ext>
            </a:extLst>
          </p:cNvPr>
          <p:cNvSpPr/>
          <p:nvPr/>
        </p:nvSpPr>
        <p:spPr>
          <a:xfrm>
            <a:off x="3020987" y="36413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C73F270-5DEA-468E-8CC8-E406226530E4}"/>
              </a:ext>
            </a:extLst>
          </p:cNvPr>
          <p:cNvSpPr/>
          <p:nvPr/>
        </p:nvSpPr>
        <p:spPr>
          <a:xfrm>
            <a:off x="2619011" y="395593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lowchart: Connector 141">
            <a:extLst>
              <a:ext uri="{FF2B5EF4-FFF2-40B4-BE49-F238E27FC236}">
                <a16:creationId xmlns:a16="http://schemas.microsoft.com/office/drawing/2014/main" id="{49216CBC-F9EA-4394-AF3F-4B83BE918FC2}"/>
              </a:ext>
            </a:extLst>
          </p:cNvPr>
          <p:cNvSpPr/>
          <p:nvPr/>
        </p:nvSpPr>
        <p:spPr>
          <a:xfrm>
            <a:off x="3020987" y="39511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2A2ED1A2-907D-4E6B-BE26-5B5F1983F9A3}"/>
              </a:ext>
            </a:extLst>
          </p:cNvPr>
          <p:cNvSpPr/>
          <p:nvPr/>
        </p:nvSpPr>
        <p:spPr>
          <a:xfrm>
            <a:off x="3342358" y="36599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9AAAA6D5-BBD9-4B20-8A69-91BF1D6EAAD6}"/>
              </a:ext>
            </a:extLst>
          </p:cNvPr>
          <p:cNvSpPr/>
          <p:nvPr/>
        </p:nvSpPr>
        <p:spPr>
          <a:xfrm>
            <a:off x="3744334" y="36550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lowchart: Connector 144">
            <a:extLst>
              <a:ext uri="{FF2B5EF4-FFF2-40B4-BE49-F238E27FC236}">
                <a16:creationId xmlns:a16="http://schemas.microsoft.com/office/drawing/2014/main" id="{C15813FF-6B6E-4FAA-B3A6-B8796CF3F3A3}"/>
              </a:ext>
            </a:extLst>
          </p:cNvPr>
          <p:cNvSpPr/>
          <p:nvPr/>
        </p:nvSpPr>
        <p:spPr>
          <a:xfrm>
            <a:off x="3342358" y="39696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lowchart: Connector 145">
            <a:extLst>
              <a:ext uri="{FF2B5EF4-FFF2-40B4-BE49-F238E27FC236}">
                <a16:creationId xmlns:a16="http://schemas.microsoft.com/office/drawing/2014/main" id="{89F5762E-1153-44E3-8334-FDDD66097168}"/>
              </a:ext>
            </a:extLst>
          </p:cNvPr>
          <p:cNvSpPr/>
          <p:nvPr/>
        </p:nvSpPr>
        <p:spPr>
          <a:xfrm>
            <a:off x="3744334" y="39648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C956FE33-25E0-4937-9585-511DE9DAE351}"/>
              </a:ext>
            </a:extLst>
          </p:cNvPr>
          <p:cNvSpPr/>
          <p:nvPr/>
        </p:nvSpPr>
        <p:spPr>
          <a:xfrm>
            <a:off x="4163549" y="365225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lowchart: Connector 147">
            <a:extLst>
              <a:ext uri="{FF2B5EF4-FFF2-40B4-BE49-F238E27FC236}">
                <a16:creationId xmlns:a16="http://schemas.microsoft.com/office/drawing/2014/main" id="{716A73ED-EC7D-420A-B33F-27464CA3D850}"/>
              </a:ext>
            </a:extLst>
          </p:cNvPr>
          <p:cNvSpPr/>
          <p:nvPr/>
        </p:nvSpPr>
        <p:spPr>
          <a:xfrm>
            <a:off x="4565525" y="364743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lowchart: Connector 148">
            <a:extLst>
              <a:ext uri="{FF2B5EF4-FFF2-40B4-BE49-F238E27FC236}">
                <a16:creationId xmlns:a16="http://schemas.microsoft.com/office/drawing/2014/main" id="{F9063C10-F7FC-47F1-9841-E37AE649F86B}"/>
              </a:ext>
            </a:extLst>
          </p:cNvPr>
          <p:cNvSpPr/>
          <p:nvPr/>
        </p:nvSpPr>
        <p:spPr>
          <a:xfrm>
            <a:off x="4163549" y="396203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lowchart: Connector 149">
            <a:extLst>
              <a:ext uri="{FF2B5EF4-FFF2-40B4-BE49-F238E27FC236}">
                <a16:creationId xmlns:a16="http://schemas.microsoft.com/office/drawing/2014/main" id="{F3165B40-EA72-48A7-829F-A7B1BA55B4A0}"/>
              </a:ext>
            </a:extLst>
          </p:cNvPr>
          <p:cNvSpPr/>
          <p:nvPr/>
        </p:nvSpPr>
        <p:spPr>
          <a:xfrm>
            <a:off x="4565525" y="395722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lowchart: Connector 150">
            <a:extLst>
              <a:ext uri="{FF2B5EF4-FFF2-40B4-BE49-F238E27FC236}">
                <a16:creationId xmlns:a16="http://schemas.microsoft.com/office/drawing/2014/main" id="{BEFE5121-9879-4D23-A9F5-FD0D62D580F1}"/>
              </a:ext>
            </a:extLst>
          </p:cNvPr>
          <p:cNvSpPr/>
          <p:nvPr/>
        </p:nvSpPr>
        <p:spPr>
          <a:xfrm>
            <a:off x="3324439" y="4355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512B891D-E88B-4431-8DC0-F395DA6E1730}"/>
              </a:ext>
            </a:extLst>
          </p:cNvPr>
          <p:cNvSpPr/>
          <p:nvPr/>
        </p:nvSpPr>
        <p:spPr>
          <a:xfrm>
            <a:off x="3726415" y="435060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49BB25F4-6CB6-48F9-954C-A4C1CDE03F46}"/>
              </a:ext>
            </a:extLst>
          </p:cNvPr>
          <p:cNvSpPr/>
          <p:nvPr/>
        </p:nvSpPr>
        <p:spPr>
          <a:xfrm>
            <a:off x="3324439" y="466520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E04D61E7-CB45-4A7A-AE7A-8A59B0C4A6E6}"/>
              </a:ext>
            </a:extLst>
          </p:cNvPr>
          <p:cNvSpPr/>
          <p:nvPr/>
        </p:nvSpPr>
        <p:spPr>
          <a:xfrm>
            <a:off x="3726415" y="466038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lowchart: Connector 154">
            <a:extLst>
              <a:ext uri="{FF2B5EF4-FFF2-40B4-BE49-F238E27FC236}">
                <a16:creationId xmlns:a16="http://schemas.microsoft.com/office/drawing/2014/main" id="{5035301C-E8CD-405D-B104-5D4F194B190D}"/>
              </a:ext>
            </a:extLst>
          </p:cNvPr>
          <p:cNvSpPr/>
          <p:nvPr/>
        </p:nvSpPr>
        <p:spPr>
          <a:xfrm>
            <a:off x="5027012" y="438926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lowchart: Connector 155">
            <a:extLst>
              <a:ext uri="{FF2B5EF4-FFF2-40B4-BE49-F238E27FC236}">
                <a16:creationId xmlns:a16="http://schemas.microsoft.com/office/drawing/2014/main" id="{866864F9-0E26-4584-8F9B-2C903DF8DD4B}"/>
              </a:ext>
            </a:extLst>
          </p:cNvPr>
          <p:cNvSpPr/>
          <p:nvPr/>
        </p:nvSpPr>
        <p:spPr>
          <a:xfrm>
            <a:off x="5428988" y="4384446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lowchart: Connector 156">
            <a:extLst>
              <a:ext uri="{FF2B5EF4-FFF2-40B4-BE49-F238E27FC236}">
                <a16:creationId xmlns:a16="http://schemas.microsoft.com/office/drawing/2014/main" id="{54E79E72-32C0-4F1D-AB36-CAFAE25C0AA7}"/>
              </a:ext>
            </a:extLst>
          </p:cNvPr>
          <p:cNvSpPr/>
          <p:nvPr/>
        </p:nvSpPr>
        <p:spPr>
          <a:xfrm>
            <a:off x="5027012" y="46990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lowchart: Connector 157">
            <a:extLst>
              <a:ext uri="{FF2B5EF4-FFF2-40B4-BE49-F238E27FC236}">
                <a16:creationId xmlns:a16="http://schemas.microsoft.com/office/drawing/2014/main" id="{A0A92D7E-8BEB-4985-B540-6DA103FB715A}"/>
              </a:ext>
            </a:extLst>
          </p:cNvPr>
          <p:cNvSpPr/>
          <p:nvPr/>
        </p:nvSpPr>
        <p:spPr>
          <a:xfrm>
            <a:off x="5428988" y="469422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Connector 158">
            <a:extLst>
              <a:ext uri="{FF2B5EF4-FFF2-40B4-BE49-F238E27FC236}">
                <a16:creationId xmlns:a16="http://schemas.microsoft.com/office/drawing/2014/main" id="{C2465B9B-8833-4AB5-AA1A-E36D37B85E31}"/>
              </a:ext>
            </a:extLst>
          </p:cNvPr>
          <p:cNvSpPr/>
          <p:nvPr/>
        </p:nvSpPr>
        <p:spPr>
          <a:xfrm>
            <a:off x="5030578" y="511697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lowchart: Connector 159">
            <a:extLst>
              <a:ext uri="{FF2B5EF4-FFF2-40B4-BE49-F238E27FC236}">
                <a16:creationId xmlns:a16="http://schemas.microsoft.com/office/drawing/2014/main" id="{D4897C73-488C-4253-A100-2E5D68E26279}"/>
              </a:ext>
            </a:extLst>
          </p:cNvPr>
          <p:cNvSpPr/>
          <p:nvPr/>
        </p:nvSpPr>
        <p:spPr>
          <a:xfrm>
            <a:off x="5432554" y="511215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lowchart: Connector 160">
            <a:extLst>
              <a:ext uri="{FF2B5EF4-FFF2-40B4-BE49-F238E27FC236}">
                <a16:creationId xmlns:a16="http://schemas.microsoft.com/office/drawing/2014/main" id="{C358EE28-215D-4428-B530-74C78F03EA67}"/>
              </a:ext>
            </a:extLst>
          </p:cNvPr>
          <p:cNvSpPr/>
          <p:nvPr/>
        </p:nvSpPr>
        <p:spPr>
          <a:xfrm>
            <a:off x="5030578" y="5426751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lowchart: Connector 161">
            <a:extLst>
              <a:ext uri="{FF2B5EF4-FFF2-40B4-BE49-F238E27FC236}">
                <a16:creationId xmlns:a16="http://schemas.microsoft.com/office/drawing/2014/main" id="{986A651A-AEB4-4C18-BF82-0F8920B5D5F4}"/>
              </a:ext>
            </a:extLst>
          </p:cNvPr>
          <p:cNvSpPr/>
          <p:nvPr/>
        </p:nvSpPr>
        <p:spPr>
          <a:xfrm>
            <a:off x="5432554" y="542193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lowchart: Connector 162">
            <a:extLst>
              <a:ext uri="{FF2B5EF4-FFF2-40B4-BE49-F238E27FC236}">
                <a16:creationId xmlns:a16="http://schemas.microsoft.com/office/drawing/2014/main" id="{F5C8C9B9-67A1-4106-ADB2-CCF2D0D72B60}"/>
              </a:ext>
            </a:extLst>
          </p:cNvPr>
          <p:cNvSpPr/>
          <p:nvPr/>
        </p:nvSpPr>
        <p:spPr>
          <a:xfrm>
            <a:off x="4162405" y="509478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lowchart: Connector 163">
            <a:extLst>
              <a:ext uri="{FF2B5EF4-FFF2-40B4-BE49-F238E27FC236}">
                <a16:creationId xmlns:a16="http://schemas.microsoft.com/office/drawing/2014/main" id="{11012604-3C63-49FE-BF30-E48FA679E09C}"/>
              </a:ext>
            </a:extLst>
          </p:cNvPr>
          <p:cNvSpPr/>
          <p:nvPr/>
        </p:nvSpPr>
        <p:spPr>
          <a:xfrm>
            <a:off x="4564381" y="508996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lowchart: Connector 164">
            <a:extLst>
              <a:ext uri="{FF2B5EF4-FFF2-40B4-BE49-F238E27FC236}">
                <a16:creationId xmlns:a16="http://schemas.microsoft.com/office/drawing/2014/main" id="{951C7023-FEB6-4398-81DC-65A5C51E8417}"/>
              </a:ext>
            </a:extLst>
          </p:cNvPr>
          <p:cNvSpPr/>
          <p:nvPr/>
        </p:nvSpPr>
        <p:spPr>
          <a:xfrm>
            <a:off x="4162405" y="5404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lowchart: Connector 165">
            <a:extLst>
              <a:ext uri="{FF2B5EF4-FFF2-40B4-BE49-F238E27FC236}">
                <a16:creationId xmlns:a16="http://schemas.microsoft.com/office/drawing/2014/main" id="{FFE1C051-194B-4314-B14A-F6D6E115F761}"/>
              </a:ext>
            </a:extLst>
          </p:cNvPr>
          <p:cNvSpPr/>
          <p:nvPr/>
        </p:nvSpPr>
        <p:spPr>
          <a:xfrm>
            <a:off x="4564381" y="539974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lowchart: Connector 166">
            <a:extLst>
              <a:ext uri="{FF2B5EF4-FFF2-40B4-BE49-F238E27FC236}">
                <a16:creationId xmlns:a16="http://schemas.microsoft.com/office/drawing/2014/main" id="{9C457759-EEC4-4F15-88F1-F1868B8E8728}"/>
              </a:ext>
            </a:extLst>
          </p:cNvPr>
          <p:cNvSpPr/>
          <p:nvPr/>
        </p:nvSpPr>
        <p:spPr>
          <a:xfrm>
            <a:off x="5069809" y="573797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lowchart: Connector 167">
            <a:extLst>
              <a:ext uri="{FF2B5EF4-FFF2-40B4-BE49-F238E27FC236}">
                <a16:creationId xmlns:a16="http://schemas.microsoft.com/office/drawing/2014/main" id="{3344DB41-12C1-48C7-B80F-987E6E03D5D8}"/>
              </a:ext>
            </a:extLst>
          </p:cNvPr>
          <p:cNvSpPr/>
          <p:nvPr/>
        </p:nvSpPr>
        <p:spPr>
          <a:xfrm>
            <a:off x="5471785" y="573316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lowchart: Connector 168">
            <a:extLst>
              <a:ext uri="{FF2B5EF4-FFF2-40B4-BE49-F238E27FC236}">
                <a16:creationId xmlns:a16="http://schemas.microsoft.com/office/drawing/2014/main" id="{84DB1CB1-9448-4BEA-A167-18297F1AA753}"/>
              </a:ext>
            </a:extLst>
          </p:cNvPr>
          <p:cNvSpPr/>
          <p:nvPr/>
        </p:nvSpPr>
        <p:spPr>
          <a:xfrm>
            <a:off x="5069809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lowchart: Connector 169">
            <a:extLst>
              <a:ext uri="{FF2B5EF4-FFF2-40B4-BE49-F238E27FC236}">
                <a16:creationId xmlns:a16="http://schemas.microsoft.com/office/drawing/2014/main" id="{19390215-7697-413C-B35E-E0D41E60B4F9}"/>
              </a:ext>
            </a:extLst>
          </p:cNvPr>
          <p:cNvSpPr/>
          <p:nvPr/>
        </p:nvSpPr>
        <p:spPr>
          <a:xfrm>
            <a:off x="5471785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4AF8D4B4-1636-41A6-A38F-C3366A0B3895}"/>
              </a:ext>
            </a:extLst>
          </p:cNvPr>
          <p:cNvSpPr/>
          <p:nvPr/>
        </p:nvSpPr>
        <p:spPr>
          <a:xfrm>
            <a:off x="5994762" y="573797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lowchart: Connector 171">
            <a:extLst>
              <a:ext uri="{FF2B5EF4-FFF2-40B4-BE49-F238E27FC236}">
                <a16:creationId xmlns:a16="http://schemas.microsoft.com/office/drawing/2014/main" id="{A7705CAA-A3E2-4A52-9980-EB83CEEC6266}"/>
              </a:ext>
            </a:extLst>
          </p:cNvPr>
          <p:cNvSpPr/>
          <p:nvPr/>
        </p:nvSpPr>
        <p:spPr>
          <a:xfrm>
            <a:off x="6396738" y="573316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lowchart: Connector 172">
            <a:extLst>
              <a:ext uri="{FF2B5EF4-FFF2-40B4-BE49-F238E27FC236}">
                <a16:creationId xmlns:a16="http://schemas.microsoft.com/office/drawing/2014/main" id="{3C4D6A77-0E1E-44DA-8DAA-093E3E76A56F}"/>
              </a:ext>
            </a:extLst>
          </p:cNvPr>
          <p:cNvSpPr/>
          <p:nvPr/>
        </p:nvSpPr>
        <p:spPr>
          <a:xfrm>
            <a:off x="5994762" y="604776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lowchart: Connector 173">
            <a:extLst>
              <a:ext uri="{FF2B5EF4-FFF2-40B4-BE49-F238E27FC236}">
                <a16:creationId xmlns:a16="http://schemas.microsoft.com/office/drawing/2014/main" id="{9109B981-AF90-4085-AADC-7D7B11ECFAB7}"/>
              </a:ext>
            </a:extLst>
          </p:cNvPr>
          <p:cNvSpPr/>
          <p:nvPr/>
        </p:nvSpPr>
        <p:spPr>
          <a:xfrm>
            <a:off x="6396738" y="604294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DDDC8802-26B9-4CD0-AF90-95E2954E1DDE}"/>
              </a:ext>
            </a:extLst>
          </p:cNvPr>
          <p:cNvSpPr/>
          <p:nvPr/>
        </p:nvSpPr>
        <p:spPr>
          <a:xfrm>
            <a:off x="6772256" y="57416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1EFA75B8-09A4-4D2B-BAB6-99A63CAD6AD6}"/>
              </a:ext>
            </a:extLst>
          </p:cNvPr>
          <p:cNvSpPr/>
          <p:nvPr/>
        </p:nvSpPr>
        <p:spPr>
          <a:xfrm>
            <a:off x="7174232" y="57368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lowchart: Connector 176">
            <a:extLst>
              <a:ext uri="{FF2B5EF4-FFF2-40B4-BE49-F238E27FC236}">
                <a16:creationId xmlns:a16="http://schemas.microsoft.com/office/drawing/2014/main" id="{5E218821-D489-4209-8E8D-D6F61C22DBE0}"/>
              </a:ext>
            </a:extLst>
          </p:cNvPr>
          <p:cNvSpPr/>
          <p:nvPr/>
        </p:nvSpPr>
        <p:spPr>
          <a:xfrm>
            <a:off x="6772256" y="605141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lowchart: Connector 177">
            <a:extLst>
              <a:ext uri="{FF2B5EF4-FFF2-40B4-BE49-F238E27FC236}">
                <a16:creationId xmlns:a16="http://schemas.microsoft.com/office/drawing/2014/main" id="{54FBC190-5774-4821-8B7F-2425FC36E7FF}"/>
              </a:ext>
            </a:extLst>
          </p:cNvPr>
          <p:cNvSpPr/>
          <p:nvPr/>
        </p:nvSpPr>
        <p:spPr>
          <a:xfrm>
            <a:off x="7174232" y="604660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lowchart: Connector 178">
            <a:extLst>
              <a:ext uri="{FF2B5EF4-FFF2-40B4-BE49-F238E27FC236}">
                <a16:creationId xmlns:a16="http://schemas.microsoft.com/office/drawing/2014/main" id="{849367B8-3702-402A-836A-7E0B7289F872}"/>
              </a:ext>
            </a:extLst>
          </p:cNvPr>
          <p:cNvSpPr/>
          <p:nvPr/>
        </p:nvSpPr>
        <p:spPr>
          <a:xfrm>
            <a:off x="7600930" y="575740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lowchart: Connector 179">
            <a:extLst>
              <a:ext uri="{FF2B5EF4-FFF2-40B4-BE49-F238E27FC236}">
                <a16:creationId xmlns:a16="http://schemas.microsoft.com/office/drawing/2014/main" id="{A9E67BCE-F6C1-4308-B857-1E3B93E3834A}"/>
              </a:ext>
            </a:extLst>
          </p:cNvPr>
          <p:cNvSpPr/>
          <p:nvPr/>
        </p:nvSpPr>
        <p:spPr>
          <a:xfrm>
            <a:off x="8002906" y="575259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lowchart: Connector 180">
            <a:extLst>
              <a:ext uri="{FF2B5EF4-FFF2-40B4-BE49-F238E27FC236}">
                <a16:creationId xmlns:a16="http://schemas.microsoft.com/office/drawing/2014/main" id="{2B5F200D-70DB-4F7F-B66A-DCCF8726F1AB}"/>
              </a:ext>
            </a:extLst>
          </p:cNvPr>
          <p:cNvSpPr/>
          <p:nvPr/>
        </p:nvSpPr>
        <p:spPr>
          <a:xfrm>
            <a:off x="7600930" y="606718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lowchart: Connector 181">
            <a:extLst>
              <a:ext uri="{FF2B5EF4-FFF2-40B4-BE49-F238E27FC236}">
                <a16:creationId xmlns:a16="http://schemas.microsoft.com/office/drawing/2014/main" id="{D6E4BCE2-C3A1-4ABC-8FED-3653EFF4A4BD}"/>
              </a:ext>
            </a:extLst>
          </p:cNvPr>
          <p:cNvSpPr/>
          <p:nvPr/>
        </p:nvSpPr>
        <p:spPr>
          <a:xfrm>
            <a:off x="8002906" y="606237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lowchart: Connector 182">
            <a:extLst>
              <a:ext uri="{FF2B5EF4-FFF2-40B4-BE49-F238E27FC236}">
                <a16:creationId xmlns:a16="http://schemas.microsoft.com/office/drawing/2014/main" id="{206DC44F-4811-4C34-AA4C-0AFC1B5E95EB}"/>
              </a:ext>
            </a:extLst>
          </p:cNvPr>
          <p:cNvSpPr/>
          <p:nvPr/>
        </p:nvSpPr>
        <p:spPr>
          <a:xfrm>
            <a:off x="5955482" y="5110339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1E4FAF7E-059B-453A-BC6E-257E5D3D97B0}"/>
              </a:ext>
            </a:extLst>
          </p:cNvPr>
          <p:cNvSpPr/>
          <p:nvPr/>
        </p:nvSpPr>
        <p:spPr>
          <a:xfrm>
            <a:off x="6357458" y="5105524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CB160200-3B9E-4540-92FB-E29B85D9F8C3}"/>
              </a:ext>
            </a:extLst>
          </p:cNvPr>
          <p:cNvSpPr/>
          <p:nvPr/>
        </p:nvSpPr>
        <p:spPr>
          <a:xfrm>
            <a:off x="5955482" y="5420120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lowchart: Connector 185">
            <a:extLst>
              <a:ext uri="{FF2B5EF4-FFF2-40B4-BE49-F238E27FC236}">
                <a16:creationId xmlns:a16="http://schemas.microsoft.com/office/drawing/2014/main" id="{AB57E41E-CE79-4082-8AE8-98B5D55C0444}"/>
              </a:ext>
            </a:extLst>
          </p:cNvPr>
          <p:cNvSpPr/>
          <p:nvPr/>
        </p:nvSpPr>
        <p:spPr>
          <a:xfrm>
            <a:off x="6357458" y="541530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lowchart: Connector 186">
            <a:extLst>
              <a:ext uri="{FF2B5EF4-FFF2-40B4-BE49-F238E27FC236}">
                <a16:creationId xmlns:a16="http://schemas.microsoft.com/office/drawing/2014/main" id="{D5BF35A6-336A-41F6-AAA5-834C98193D07}"/>
              </a:ext>
            </a:extLst>
          </p:cNvPr>
          <p:cNvSpPr/>
          <p:nvPr/>
        </p:nvSpPr>
        <p:spPr>
          <a:xfrm>
            <a:off x="6780403" y="510905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lowchart: Connector 187">
            <a:extLst>
              <a:ext uri="{FF2B5EF4-FFF2-40B4-BE49-F238E27FC236}">
                <a16:creationId xmlns:a16="http://schemas.microsoft.com/office/drawing/2014/main" id="{052A137B-8835-4431-B217-2A046B61DC80}"/>
              </a:ext>
            </a:extLst>
          </p:cNvPr>
          <p:cNvSpPr/>
          <p:nvPr/>
        </p:nvSpPr>
        <p:spPr>
          <a:xfrm>
            <a:off x="7182379" y="510424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lowchart: Connector 188">
            <a:extLst>
              <a:ext uri="{FF2B5EF4-FFF2-40B4-BE49-F238E27FC236}">
                <a16:creationId xmlns:a16="http://schemas.microsoft.com/office/drawing/2014/main" id="{1B060BED-6B39-494B-9EC8-140957E5DA9E}"/>
              </a:ext>
            </a:extLst>
          </p:cNvPr>
          <p:cNvSpPr/>
          <p:nvPr/>
        </p:nvSpPr>
        <p:spPr>
          <a:xfrm>
            <a:off x="6780403" y="541883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lowchart: Connector 189">
            <a:extLst>
              <a:ext uri="{FF2B5EF4-FFF2-40B4-BE49-F238E27FC236}">
                <a16:creationId xmlns:a16="http://schemas.microsoft.com/office/drawing/2014/main" id="{BF627533-711D-4FC8-A01D-93C2BEB155E4}"/>
              </a:ext>
            </a:extLst>
          </p:cNvPr>
          <p:cNvSpPr/>
          <p:nvPr/>
        </p:nvSpPr>
        <p:spPr>
          <a:xfrm>
            <a:off x="7182379" y="541402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0DA30D48-E626-4DB8-9D55-397934589CE9}"/>
              </a:ext>
            </a:extLst>
          </p:cNvPr>
          <p:cNvSpPr/>
          <p:nvPr/>
        </p:nvSpPr>
        <p:spPr>
          <a:xfrm>
            <a:off x="7600930" y="511370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lowchart: Connector 191">
            <a:extLst>
              <a:ext uri="{FF2B5EF4-FFF2-40B4-BE49-F238E27FC236}">
                <a16:creationId xmlns:a16="http://schemas.microsoft.com/office/drawing/2014/main" id="{88C73EBF-B91E-4EB2-B6F7-9368D33E92A1}"/>
              </a:ext>
            </a:extLst>
          </p:cNvPr>
          <p:cNvSpPr/>
          <p:nvPr/>
        </p:nvSpPr>
        <p:spPr>
          <a:xfrm>
            <a:off x="8002906" y="5108887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0A1F3B21-C9ED-42EE-B4F4-12377923C104}"/>
              </a:ext>
            </a:extLst>
          </p:cNvPr>
          <p:cNvSpPr/>
          <p:nvPr/>
        </p:nvSpPr>
        <p:spPr>
          <a:xfrm>
            <a:off x="7600930" y="5423483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lowchart: Connector 193">
            <a:extLst>
              <a:ext uri="{FF2B5EF4-FFF2-40B4-BE49-F238E27FC236}">
                <a16:creationId xmlns:a16="http://schemas.microsoft.com/office/drawing/2014/main" id="{90757B6A-B481-45C4-AA4F-60F995538831}"/>
              </a:ext>
            </a:extLst>
          </p:cNvPr>
          <p:cNvSpPr/>
          <p:nvPr/>
        </p:nvSpPr>
        <p:spPr>
          <a:xfrm>
            <a:off x="8002906" y="5418668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lowchart: Connector 194">
            <a:extLst>
              <a:ext uri="{FF2B5EF4-FFF2-40B4-BE49-F238E27FC236}">
                <a16:creationId xmlns:a16="http://schemas.microsoft.com/office/drawing/2014/main" id="{66CE007D-474A-4E66-B3AC-9694D56FB647}"/>
              </a:ext>
            </a:extLst>
          </p:cNvPr>
          <p:cNvSpPr/>
          <p:nvPr/>
        </p:nvSpPr>
        <p:spPr>
          <a:xfrm>
            <a:off x="5961616" y="43605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lowchart: Connector 195">
            <a:extLst>
              <a:ext uri="{FF2B5EF4-FFF2-40B4-BE49-F238E27FC236}">
                <a16:creationId xmlns:a16="http://schemas.microsoft.com/office/drawing/2014/main" id="{86520E3F-7B8C-42FD-80BA-E39E9722C6E9}"/>
              </a:ext>
            </a:extLst>
          </p:cNvPr>
          <p:cNvSpPr/>
          <p:nvPr/>
        </p:nvSpPr>
        <p:spPr>
          <a:xfrm>
            <a:off x="6363592" y="43557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lowchart: Connector 196">
            <a:extLst>
              <a:ext uri="{FF2B5EF4-FFF2-40B4-BE49-F238E27FC236}">
                <a16:creationId xmlns:a16="http://schemas.microsoft.com/office/drawing/2014/main" id="{19CE0B81-2266-4D6D-A129-368E45E9E356}"/>
              </a:ext>
            </a:extLst>
          </p:cNvPr>
          <p:cNvSpPr/>
          <p:nvPr/>
        </p:nvSpPr>
        <p:spPr>
          <a:xfrm>
            <a:off x="5961616" y="46703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lowchart: Connector 197">
            <a:extLst>
              <a:ext uri="{FF2B5EF4-FFF2-40B4-BE49-F238E27FC236}">
                <a16:creationId xmlns:a16="http://schemas.microsoft.com/office/drawing/2014/main" id="{933E4514-9DA2-4E16-B692-FF4F6F7F7764}"/>
              </a:ext>
            </a:extLst>
          </p:cNvPr>
          <p:cNvSpPr/>
          <p:nvPr/>
        </p:nvSpPr>
        <p:spPr>
          <a:xfrm>
            <a:off x="6363592" y="46655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lowchart: Connector 198">
            <a:extLst>
              <a:ext uri="{FF2B5EF4-FFF2-40B4-BE49-F238E27FC236}">
                <a16:creationId xmlns:a16="http://schemas.microsoft.com/office/drawing/2014/main" id="{3DDC2CA9-A5CF-4781-A1CE-480929E671B6}"/>
              </a:ext>
            </a:extLst>
          </p:cNvPr>
          <p:cNvSpPr/>
          <p:nvPr/>
        </p:nvSpPr>
        <p:spPr>
          <a:xfrm>
            <a:off x="6770572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lowchart: Connector 199">
            <a:extLst>
              <a:ext uri="{FF2B5EF4-FFF2-40B4-BE49-F238E27FC236}">
                <a16:creationId xmlns:a16="http://schemas.microsoft.com/office/drawing/2014/main" id="{B130A6F6-9E4E-4E93-B31A-512D69D04446}"/>
              </a:ext>
            </a:extLst>
          </p:cNvPr>
          <p:cNvSpPr/>
          <p:nvPr/>
        </p:nvSpPr>
        <p:spPr>
          <a:xfrm>
            <a:off x="7172548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Connector 200">
            <a:extLst>
              <a:ext uri="{FF2B5EF4-FFF2-40B4-BE49-F238E27FC236}">
                <a16:creationId xmlns:a16="http://schemas.microsoft.com/office/drawing/2014/main" id="{AD935D2B-6AC4-4601-9E72-151872EB07BC}"/>
              </a:ext>
            </a:extLst>
          </p:cNvPr>
          <p:cNvSpPr/>
          <p:nvPr/>
        </p:nvSpPr>
        <p:spPr>
          <a:xfrm>
            <a:off x="6770572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lowchart: Connector 201">
            <a:extLst>
              <a:ext uri="{FF2B5EF4-FFF2-40B4-BE49-F238E27FC236}">
                <a16:creationId xmlns:a16="http://schemas.microsoft.com/office/drawing/2014/main" id="{F9E2D1ED-14E2-42EC-8DEB-8DC8A05CC405}"/>
              </a:ext>
            </a:extLst>
          </p:cNvPr>
          <p:cNvSpPr/>
          <p:nvPr/>
        </p:nvSpPr>
        <p:spPr>
          <a:xfrm>
            <a:off x="7172548" y="4686815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lowchart: Connector 202">
            <a:extLst>
              <a:ext uri="{FF2B5EF4-FFF2-40B4-BE49-F238E27FC236}">
                <a16:creationId xmlns:a16="http://schemas.microsoft.com/office/drawing/2014/main" id="{6011AB14-D6A6-457D-BAC0-A1004A6B4E1E}"/>
              </a:ext>
            </a:extLst>
          </p:cNvPr>
          <p:cNvSpPr/>
          <p:nvPr/>
        </p:nvSpPr>
        <p:spPr>
          <a:xfrm>
            <a:off x="7600189" y="4381849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lowchart: Connector 203">
            <a:extLst>
              <a:ext uri="{FF2B5EF4-FFF2-40B4-BE49-F238E27FC236}">
                <a16:creationId xmlns:a16="http://schemas.microsoft.com/office/drawing/2014/main" id="{84F19F79-AF9A-4C1E-B458-C47A993663A3}"/>
              </a:ext>
            </a:extLst>
          </p:cNvPr>
          <p:cNvSpPr/>
          <p:nvPr/>
        </p:nvSpPr>
        <p:spPr>
          <a:xfrm>
            <a:off x="8002165" y="4377034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lowchart: Connector 204">
            <a:extLst>
              <a:ext uri="{FF2B5EF4-FFF2-40B4-BE49-F238E27FC236}">
                <a16:creationId xmlns:a16="http://schemas.microsoft.com/office/drawing/2014/main" id="{DF5D3840-1575-4C2D-96EA-1CD4536E08B5}"/>
              </a:ext>
            </a:extLst>
          </p:cNvPr>
          <p:cNvSpPr/>
          <p:nvPr/>
        </p:nvSpPr>
        <p:spPr>
          <a:xfrm>
            <a:off x="7600189" y="4691630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lowchart: Connector 205">
            <a:extLst>
              <a:ext uri="{FF2B5EF4-FFF2-40B4-BE49-F238E27FC236}">
                <a16:creationId xmlns:a16="http://schemas.microsoft.com/office/drawing/2014/main" id="{77E78525-53E4-423A-AEE1-CEE3942E43B1}"/>
              </a:ext>
            </a:extLst>
          </p:cNvPr>
          <p:cNvSpPr/>
          <p:nvPr/>
        </p:nvSpPr>
        <p:spPr>
          <a:xfrm>
            <a:off x="8002165" y="4686815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3751DD2F-DFA3-4563-BDFD-CADA0ABF6234}"/>
              </a:ext>
            </a:extLst>
          </p:cNvPr>
          <p:cNvSpPr/>
          <p:nvPr/>
        </p:nvSpPr>
        <p:spPr>
          <a:xfrm>
            <a:off x="8464037" y="4363511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lowchart: Connector 207">
            <a:extLst>
              <a:ext uri="{FF2B5EF4-FFF2-40B4-BE49-F238E27FC236}">
                <a16:creationId xmlns:a16="http://schemas.microsoft.com/office/drawing/2014/main" id="{DE7EA080-2E8A-4DBA-80BA-3A2FDFB98B07}"/>
              </a:ext>
            </a:extLst>
          </p:cNvPr>
          <p:cNvSpPr/>
          <p:nvPr/>
        </p:nvSpPr>
        <p:spPr>
          <a:xfrm>
            <a:off x="8866013" y="4358696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lowchart: Connector 208">
            <a:extLst>
              <a:ext uri="{FF2B5EF4-FFF2-40B4-BE49-F238E27FC236}">
                <a16:creationId xmlns:a16="http://schemas.microsoft.com/office/drawing/2014/main" id="{4D09F2E8-B4B6-4386-B70F-497983D9B584}"/>
              </a:ext>
            </a:extLst>
          </p:cNvPr>
          <p:cNvSpPr/>
          <p:nvPr/>
        </p:nvSpPr>
        <p:spPr>
          <a:xfrm>
            <a:off x="8464037" y="4673292"/>
            <a:ext cx="113765" cy="106680"/>
          </a:xfrm>
          <a:prstGeom prst="flowChartConnector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lowchart: Connector 209">
            <a:extLst>
              <a:ext uri="{FF2B5EF4-FFF2-40B4-BE49-F238E27FC236}">
                <a16:creationId xmlns:a16="http://schemas.microsoft.com/office/drawing/2014/main" id="{33C1DF0B-6575-4615-9816-8031BAF7B827}"/>
              </a:ext>
            </a:extLst>
          </p:cNvPr>
          <p:cNvSpPr/>
          <p:nvPr/>
        </p:nvSpPr>
        <p:spPr>
          <a:xfrm>
            <a:off x="8866013" y="466847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lowchart: Connector 210">
            <a:extLst>
              <a:ext uri="{FF2B5EF4-FFF2-40B4-BE49-F238E27FC236}">
                <a16:creationId xmlns:a16="http://schemas.microsoft.com/office/drawing/2014/main" id="{7DC41588-0AB5-4F9B-A215-62821D6569FA}"/>
              </a:ext>
            </a:extLst>
          </p:cNvPr>
          <p:cNvSpPr/>
          <p:nvPr/>
        </p:nvSpPr>
        <p:spPr>
          <a:xfrm>
            <a:off x="8487139" y="510905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lowchart: Connector 211">
            <a:extLst>
              <a:ext uri="{FF2B5EF4-FFF2-40B4-BE49-F238E27FC236}">
                <a16:creationId xmlns:a16="http://schemas.microsoft.com/office/drawing/2014/main" id="{616F4D16-B80B-4D81-8420-59D8E77A069D}"/>
              </a:ext>
            </a:extLst>
          </p:cNvPr>
          <p:cNvSpPr/>
          <p:nvPr/>
        </p:nvSpPr>
        <p:spPr>
          <a:xfrm>
            <a:off x="8889115" y="510424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lowchart: Connector 212">
            <a:extLst>
              <a:ext uri="{FF2B5EF4-FFF2-40B4-BE49-F238E27FC236}">
                <a16:creationId xmlns:a16="http://schemas.microsoft.com/office/drawing/2014/main" id="{0CD7FBF6-7E0D-428B-9812-1A30903CE539}"/>
              </a:ext>
            </a:extLst>
          </p:cNvPr>
          <p:cNvSpPr/>
          <p:nvPr/>
        </p:nvSpPr>
        <p:spPr>
          <a:xfrm>
            <a:off x="8487139" y="541883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Flowchart: Connector 213">
            <a:extLst>
              <a:ext uri="{FF2B5EF4-FFF2-40B4-BE49-F238E27FC236}">
                <a16:creationId xmlns:a16="http://schemas.microsoft.com/office/drawing/2014/main" id="{24B9B7E6-5C7A-4B15-996F-082F8858B284}"/>
              </a:ext>
            </a:extLst>
          </p:cNvPr>
          <p:cNvSpPr/>
          <p:nvPr/>
        </p:nvSpPr>
        <p:spPr>
          <a:xfrm>
            <a:off x="8889115" y="541402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Flowchart: Connector 214">
            <a:extLst>
              <a:ext uri="{FF2B5EF4-FFF2-40B4-BE49-F238E27FC236}">
                <a16:creationId xmlns:a16="http://schemas.microsoft.com/office/drawing/2014/main" id="{4C7CD37F-AF7C-4E81-BBE7-0E3BB33230ED}"/>
              </a:ext>
            </a:extLst>
          </p:cNvPr>
          <p:cNvSpPr/>
          <p:nvPr/>
        </p:nvSpPr>
        <p:spPr>
          <a:xfrm>
            <a:off x="8470075" y="3682597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lowchart: Connector 215">
            <a:extLst>
              <a:ext uri="{FF2B5EF4-FFF2-40B4-BE49-F238E27FC236}">
                <a16:creationId xmlns:a16="http://schemas.microsoft.com/office/drawing/2014/main" id="{AED1367C-88CE-46A3-839B-9A07BEB2246D}"/>
              </a:ext>
            </a:extLst>
          </p:cNvPr>
          <p:cNvSpPr/>
          <p:nvPr/>
        </p:nvSpPr>
        <p:spPr>
          <a:xfrm>
            <a:off x="8872051" y="3677782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lowchart: Connector 216">
            <a:extLst>
              <a:ext uri="{FF2B5EF4-FFF2-40B4-BE49-F238E27FC236}">
                <a16:creationId xmlns:a16="http://schemas.microsoft.com/office/drawing/2014/main" id="{919D92B0-A0FD-457C-9261-A9E1A9CEB6DC}"/>
              </a:ext>
            </a:extLst>
          </p:cNvPr>
          <p:cNvSpPr/>
          <p:nvPr/>
        </p:nvSpPr>
        <p:spPr>
          <a:xfrm>
            <a:off x="8470075" y="3992378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lowchart: Connector 217">
            <a:extLst>
              <a:ext uri="{FF2B5EF4-FFF2-40B4-BE49-F238E27FC236}">
                <a16:creationId xmlns:a16="http://schemas.microsoft.com/office/drawing/2014/main" id="{FA7019F0-B2CB-4A62-B7E6-B7186DC15FB9}"/>
              </a:ext>
            </a:extLst>
          </p:cNvPr>
          <p:cNvSpPr/>
          <p:nvPr/>
        </p:nvSpPr>
        <p:spPr>
          <a:xfrm>
            <a:off x="8872051" y="3987563"/>
            <a:ext cx="113765" cy="106680"/>
          </a:xfrm>
          <a:prstGeom prst="flowChartConnector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42D8A4E-19C1-43BA-BFBC-04302F955E53}"/>
              </a:ext>
            </a:extLst>
          </p:cNvPr>
          <p:cNvSpPr txBox="1"/>
          <p:nvPr/>
        </p:nvSpPr>
        <p:spPr>
          <a:xfrm>
            <a:off x="1959609" y="2213810"/>
            <a:ext cx="461665" cy="203132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Ejecta Speed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B6F476EE-178C-4842-81B6-39045D5B9D46}"/>
              </a:ext>
            </a:extLst>
          </p:cNvPr>
          <p:cNvSpPr txBox="1"/>
          <p:nvPr/>
        </p:nvSpPr>
        <p:spPr>
          <a:xfrm>
            <a:off x="4787507" y="6258287"/>
            <a:ext cx="249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Ejecta Zenith Angle</a:t>
            </a:r>
          </a:p>
        </p:txBody>
      </p:sp>
    </p:spTree>
    <p:extLst>
      <p:ext uri="{BB962C8B-B14F-4D97-AF65-F5344CB8AC3E}">
        <p14:creationId xmlns:p14="http://schemas.microsoft.com/office/powerpoint/2010/main" val="394598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09F7-D78C-46EF-BAC6-D55E05B1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Rules and Assumptions (GRA)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3351-55D7-4D12-9DAF-F5C5541FE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920177" cy="3581400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ejecta particle distribution and density is the same as the virgin regolith particle distribution and density.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scaling law provided by </a:t>
            </a:r>
            <a:r>
              <a:rPr lang="en-US" dirty="0" err="1"/>
              <a:t>Housen</a:t>
            </a:r>
            <a:r>
              <a:rPr lang="en-US" dirty="0"/>
              <a:t> and </a:t>
            </a:r>
            <a:r>
              <a:rPr lang="en-US" dirty="0" err="1"/>
              <a:t>Holsapple</a:t>
            </a:r>
            <a:r>
              <a:rPr lang="en-US" dirty="0"/>
              <a:t> 2011 is valid for all impactors simulated in our model.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ejecta azimuth and zenith angle distribution functions are given empirically and do not depend on the size of impact or speed of impact, only the impact angle and azimuth.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regolith density is constant over the whole Moon and for all depths.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Moon is a perfect sphere with a mono-polar gravity well (i.e., we ignore irregularities in the lunar surface and gravity).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angular distribution of NEA’s on the lunar surface are modeled after the </a:t>
            </a:r>
            <a:r>
              <a:rPr lang="en-US" dirty="0" err="1"/>
              <a:t>helion</a:t>
            </a:r>
            <a:r>
              <a:rPr lang="en-US" dirty="0"/>
              <a:t>/</a:t>
            </a:r>
            <a:r>
              <a:rPr lang="en-US" dirty="0" err="1"/>
              <a:t>antihelion</a:t>
            </a:r>
            <a:r>
              <a:rPr lang="en-US" dirty="0"/>
              <a:t> population provided by MEM3.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B0E93-F49F-4EE2-80DB-5C90293A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B40FD-255E-4932-9D35-AD47209C680E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B5882-5521-4F9D-8877-D08F7807E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5E42C-4066-46C7-8749-D37BE0B9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46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8B17-7EFB-412A-895B-AE0E6BEA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546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Ejecta particle size distribution</a:t>
            </a:r>
            <a:br>
              <a:rPr lang="en-US" dirty="0"/>
            </a:br>
            <a:r>
              <a:rPr lang="en-US" dirty="0"/>
              <a:t>(Carrier 2003)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Carrier 2003 gives the cumulative particle size distribution normalized by mass and not particle number</a:t>
                </a:r>
              </a:p>
              <a:p>
                <a:pPr lvl="1"/>
                <a:r>
                  <a:rPr lang="en-US" i="0" dirty="0"/>
                  <a:t>To convert to particle number, we need to evaluate the integral:</a:t>
                </a:r>
              </a:p>
              <a:p>
                <a:pPr lvl="1"/>
                <a:endParaRPr lang="en-US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It can be shown that the cumulative particle size distribution normalized by number is (x in mm):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2.7695×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7126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4.3026</m:t>
                            </m:r>
                          </m:sup>
                        </m:s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2.8849</m:t>
                            </m:r>
                          </m:sup>
                        </m:sSup>
                      </m:den>
                    </m:f>
                  </m:oMath>
                </a14:m>
                <a:endParaRPr lang="en-US" i="0" dirty="0"/>
              </a:p>
              <a:p>
                <a:pPr lvl="1"/>
                <a:r>
                  <a:rPr lang="en-US" i="0" dirty="0"/>
                  <a:t>Note that SP-8013 gives: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ej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−3.6</m:t>
                        </m:r>
                      </m:sup>
                    </m:sSup>
                  </m:oMath>
                </a14:m>
                <a:endParaRPr lang="en-US" i="0" dirty="0"/>
              </a:p>
              <a:p>
                <a:pPr lvl="1"/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C7243E4-DF8A-4C72-9037-9ECE36BE1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0650" y="1733549"/>
                <a:ext cx="4905375" cy="4581525"/>
              </a:xfrm>
              <a:blipFill>
                <a:blip r:embed="rId2"/>
                <a:stretch>
                  <a:fillRect l="-1118" t="-1729" r="-2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344E-31E1-42F7-B5C8-3260CE5D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22A9-7678-4BD1-AA76-FD716AB815C3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15F9D-EFF2-4822-8542-C4A5FE8FC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8C99-3ED0-4CB8-974C-0CC2B349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119EE-19BA-4C8C-8D26-0BDE6264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1166812"/>
            <a:ext cx="5434932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844E2-DFBA-412F-811A-7CF3765A3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101" y="3169543"/>
            <a:ext cx="2828925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2A30A-C58D-4F15-9747-FFB06448F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429" y="3202880"/>
            <a:ext cx="1352550" cy="609600"/>
          </a:xfrm>
          <a:prstGeom prst="rect">
            <a:avLst/>
          </a:prstGeom>
        </p:spPr>
      </p:pic>
      <p:sp>
        <p:nvSpPr>
          <p:cNvPr id="10" name="Right Bracket 9">
            <a:extLst>
              <a:ext uri="{FF2B5EF4-FFF2-40B4-BE49-F238E27FC236}">
                <a16:creationId xmlns:a16="http://schemas.microsoft.com/office/drawing/2014/main" id="{7133BCDF-F932-4681-9B1B-9799C6E62EFC}"/>
              </a:ext>
            </a:extLst>
          </p:cNvPr>
          <p:cNvSpPr/>
          <p:nvPr/>
        </p:nvSpPr>
        <p:spPr>
          <a:xfrm rot="5400000">
            <a:off x="11348954" y="3700546"/>
            <a:ext cx="162090" cy="152400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BBAAAE-A47A-4C3C-B765-F0259BE4FACB}"/>
              </a:ext>
            </a:extLst>
          </p:cNvPr>
          <p:cNvCxnSpPr>
            <a:stCxn id="10" idx="2"/>
          </p:cNvCxnSpPr>
          <p:nvPr/>
        </p:nvCxnSpPr>
        <p:spPr>
          <a:xfrm flipH="1">
            <a:off x="10667999" y="4543591"/>
            <a:ext cx="762000" cy="7237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/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Size range of LADEE/LDEX observations (0.1 – 5 um, </a:t>
                </a:r>
                <a:r>
                  <a:rPr lang="en-US" dirty="0" err="1"/>
                  <a:t>Horanyi</a:t>
                </a:r>
                <a:r>
                  <a:rPr lang="en-US" dirty="0"/>
                  <a:t> et al. 2014)</a:t>
                </a:r>
              </a:p>
              <a:p>
                <a:r>
                  <a:rPr lang="en-US" dirty="0"/>
                  <a:t>-- They 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−2.73</m:t>
                        </m:r>
                      </m:sup>
                    </m:sSup>
                  </m:oMath>
                </a14:m>
                <a:r>
                  <a:rPr lang="en-US" dirty="0"/>
                  <a:t> in this regime (</a:t>
                </a:r>
                <a:r>
                  <a:rPr lang="en-US" dirty="0" err="1"/>
                  <a:t>Horanyi</a:t>
                </a:r>
                <a:r>
                  <a:rPr lang="en-US" dirty="0"/>
                  <a:t> et al. 2015)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3D39A1-7902-4EDC-B0A1-B66DFF9E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87942"/>
                <a:ext cx="4215732" cy="1228157"/>
              </a:xfrm>
              <a:prstGeom prst="rect">
                <a:avLst/>
              </a:prstGeom>
              <a:blipFill>
                <a:blip r:embed="rId6"/>
                <a:stretch>
                  <a:fillRect l="-1301" t="-2463" b="-6404"/>
                </a:stretch>
              </a:blipFill>
              <a:ln w="31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825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F2CC-AF19-473D-A54E-A752E502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1037"/>
            <a:ext cx="5738935" cy="1485900"/>
          </a:xfrm>
        </p:spPr>
        <p:txBody>
          <a:bodyPr>
            <a:noAutofit/>
          </a:bodyPr>
          <a:lstStyle/>
          <a:p>
            <a:r>
              <a:rPr lang="en-US" sz="3200" dirty="0"/>
              <a:t>Ejecta zenith angle distribution</a:t>
            </a:r>
            <a:br>
              <a:rPr lang="en-US" sz="3200" dirty="0"/>
            </a:br>
            <a:r>
              <a:rPr lang="en-US" sz="3200" dirty="0"/>
              <a:t>(empirically from Gault &amp; </a:t>
            </a:r>
            <a:r>
              <a:rPr lang="en-US" sz="3200" dirty="0" err="1"/>
              <a:t>Wedekind</a:t>
            </a:r>
            <a:r>
              <a:rPr lang="en-US" sz="3200" dirty="0"/>
              <a:t> 1978)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D608-829C-48DF-961E-728E01B1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F93A-A8A7-4D34-B70D-B3857039BCC0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4FDFB-8637-4BE7-8055-F2A98F76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F14A-5BE4-404C-85A5-A8BE7F078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63DAD-520A-4995-AC4E-854CE317B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9712"/>
            <a:ext cx="6715125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2726A4-7C8C-4747-9811-351775F0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62" y="2192491"/>
            <a:ext cx="3232123" cy="2435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8666D-9F73-42BA-BE70-174EB370F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3769518"/>
            <a:ext cx="5819775" cy="704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B7A82-A0C0-4966-B468-139F6B717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5086350"/>
            <a:ext cx="6543675" cy="523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44B123-3EFF-4B8D-A4E8-8DAF5E8282EC}"/>
              </a:ext>
            </a:extLst>
          </p:cNvPr>
          <p:cNvSpPr txBox="1"/>
          <p:nvPr/>
        </p:nvSpPr>
        <p:spPr>
          <a:xfrm>
            <a:off x="728663" y="4474368"/>
            <a:ext cx="622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maximum ejecta zenith angle as a function of ejecta azimuth from the down stream direction of the primary impact: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BEC4E-334C-4BC7-8530-6CF1CCFDE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160" y="5620129"/>
            <a:ext cx="240982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232D59-FFD8-4A73-9E63-AFA06D1EB0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1387" y="5924260"/>
            <a:ext cx="3095625" cy="638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B910EE-BD9C-451E-A70D-7467C945AE45}"/>
              </a:ext>
            </a:extLst>
          </p:cNvPr>
          <p:cNvSpPr txBox="1"/>
          <p:nvPr/>
        </p:nvSpPr>
        <p:spPr>
          <a:xfrm>
            <a:off x="7154160" y="4626043"/>
            <a:ext cx="3095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Zenith angle distribution (formally, a beta distribution in cosine of the zenith angle):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F7086C-8BD0-4889-93E4-CFD41252937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33203" y="6087605"/>
            <a:ext cx="898184" cy="155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91A326-5DC3-4897-90EF-037015055035}"/>
              </a:ext>
            </a:extLst>
          </p:cNvPr>
          <p:cNvSpPr txBox="1"/>
          <p:nvPr/>
        </p:nvSpPr>
        <p:spPr>
          <a:xfrm>
            <a:off x="3589001" y="5786636"/>
            <a:ext cx="2943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Defined so that </a:t>
            </a:r>
            <a:r>
              <a:rPr lang="el-GR" dirty="0"/>
              <a:t>α</a:t>
            </a:r>
            <a:r>
              <a:rPr lang="en-US" dirty="0"/>
              <a:t>_max is the peak of the distribution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19B605-2C8A-4DD8-9A58-433DDB16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155" y="4547452"/>
            <a:ext cx="2125845" cy="154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D12C91-7804-46B2-97B6-7A79C391F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7705" y="-1037"/>
            <a:ext cx="3189393" cy="215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0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5000-2731-457F-A7D6-71735284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1411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/>
              <a:t>Ejecta azimuth angle distribution</a:t>
            </a:r>
            <a:br>
              <a:rPr lang="en-US" dirty="0"/>
            </a:br>
            <a:r>
              <a:rPr lang="en-US" dirty="0"/>
              <a:t>(modified from Rival &amp; Mandeville 1999)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B2FD2-2572-4A84-B393-77CFAD351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5C8FD-9646-4B8B-8BF2-BB3AAA820E3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5ED9E-134E-4E77-8A27-5BA4A06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D6C3-EC6A-4763-990D-218E4A4A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D16BA4-C02E-444D-B8EB-1778B439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95" y="4966554"/>
            <a:ext cx="4192681" cy="907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azimuth distribution is defined so that the downstream direction is preferred if the impact zenith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not normal</a:t>
                </a:r>
              </a:p>
              <a:p>
                <a:r>
                  <a:rPr lang="en-US" dirty="0"/>
                  <a:t>If there is a normal impact, the azimuth distribution is isotropic</a:t>
                </a:r>
              </a:p>
              <a:p>
                <a:r>
                  <a:rPr lang="en-US" i="0" dirty="0"/>
                  <a:t>For </a:t>
                </a:r>
                <a:r>
                  <a:rPr lang="en-US" dirty="0"/>
                  <a:t>oblique impacts (greater than 70 degrees), the azimuth distribution begins to have an exclusion zone in the upstream direction,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𝑒𝑧</m:t>
                        </m:r>
                      </m:sub>
                    </m:sSub>
                  </m:oMath>
                </a14:m>
                <a:endParaRPr lang="en-US" i="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D2728D9-2CEA-4FC5-A97E-238A5936D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651" y="3487385"/>
                <a:ext cx="5874226" cy="2827689"/>
              </a:xfrm>
              <a:prstGeom prst="rect">
                <a:avLst/>
              </a:prstGeom>
              <a:blipFill>
                <a:blip r:embed="rId3"/>
                <a:stretch>
                  <a:fillRect l="-934" t="-2802" r="-1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60B4AF2-1CCA-4729-9A74-59A616767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70" y="1924669"/>
            <a:ext cx="5800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78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ED0AF-33A9-4F47-8429-FED0B5BC7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3825"/>
            <a:ext cx="9601200" cy="1485900"/>
          </a:xfrm>
        </p:spPr>
        <p:txBody>
          <a:bodyPr/>
          <a:lstStyle/>
          <a:p>
            <a:r>
              <a:rPr lang="en-US" dirty="0"/>
              <a:t>Ejecta full angular distribution</a:t>
            </a:r>
          </a:p>
        </p:txBody>
      </p:sp>
      <p:pic>
        <p:nvPicPr>
          <p:cNvPr id="8" name="Content Placeholder 7" descr="Chart, pie chart&#10;&#10;Description automatically generated">
            <a:extLst>
              <a:ext uri="{FF2B5EF4-FFF2-40B4-BE49-F238E27FC236}">
                <a16:creationId xmlns:a16="http://schemas.microsoft.com/office/drawing/2014/main" id="{FF8E6A88-20B4-41E7-978D-0F5E0A7DC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17" y="1211079"/>
            <a:ext cx="2743200" cy="2271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C5E1E-C406-46FA-9938-504A9C01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7BB4A-7317-4036-A5C6-CAF78A1AD8D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F8856-F165-4DF6-89F6-F6BAA4EE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AEEA4-BB9D-4167-9E22-B89785E25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69F5463-0503-4818-84B4-3EA5B3C35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37" y="1210156"/>
            <a:ext cx="2743200" cy="2312026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D30E26A8-0F2B-40D4-81F8-DEF682386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882" y="1228571"/>
            <a:ext cx="2153156" cy="2341174"/>
          </a:xfrm>
          <a:prstGeom prst="rect">
            <a:avLst/>
          </a:prstGeom>
        </p:spPr>
      </p:pic>
      <p:pic>
        <p:nvPicPr>
          <p:cNvPr id="14" name="Picture 13" descr="Chart, pie chart&#10;&#10;Description automatically generated">
            <a:extLst>
              <a:ext uri="{FF2B5EF4-FFF2-40B4-BE49-F238E27FC236}">
                <a16:creationId xmlns:a16="http://schemas.microsoft.com/office/drawing/2014/main" id="{C76449B2-C134-40ED-8A47-A8AFC8299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194" y="1243145"/>
            <a:ext cx="2743200" cy="2312026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57C0B58-AD23-4677-A3B0-2CA3B1BCC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9" y="3482577"/>
            <a:ext cx="3914538" cy="2011680"/>
          </a:xfrm>
          <a:prstGeom prst="rect">
            <a:avLst/>
          </a:prstGeom>
        </p:spPr>
      </p:pic>
      <p:pic>
        <p:nvPicPr>
          <p:cNvPr id="18" name="Picture 17" descr="A picture containing chart&#10;&#10;Description automatically generated">
            <a:extLst>
              <a:ext uri="{FF2B5EF4-FFF2-40B4-BE49-F238E27FC236}">
                <a16:creationId xmlns:a16="http://schemas.microsoft.com/office/drawing/2014/main" id="{31E7E792-1327-4046-B3B3-1BA44D398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217" y="3444295"/>
            <a:ext cx="3849448" cy="2011680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806BFA52-614A-45FA-A6C6-04D3205D2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69" y="3505067"/>
            <a:ext cx="3849448" cy="2011680"/>
          </a:xfrm>
          <a:prstGeom prst="rect">
            <a:avLst/>
          </a:prstGeom>
        </p:spPr>
      </p:pic>
      <p:pic>
        <p:nvPicPr>
          <p:cNvPr id="22" name="Picture 21" descr="Chart&#10;&#10;Description automatically generated">
            <a:extLst>
              <a:ext uri="{FF2B5EF4-FFF2-40B4-BE49-F238E27FC236}">
                <a16:creationId xmlns:a16="http://schemas.microsoft.com/office/drawing/2014/main" id="{CE0CED5A-D1D7-4B17-B545-163DE7CCCD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0720" y="3592508"/>
            <a:ext cx="342128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51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FAD7-198D-477A-85D3-4DC51B5B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E1DF4-C9FB-4B5C-9D62-1AFD97E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86B5C-08D2-4F48-BBF1-603E97A4AE25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CE45B-3CE0-4FDC-8E77-1606CE66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437E9-94A8-4DD6-9F5B-402BD4DB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491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DSNE Rev H Lunar Ejecta Model – NASA SP-8013 (1969)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/>
              <a:t>Analytic model of lunar ejecta</a:t>
            </a:r>
          </a:p>
          <a:p>
            <a:pPr lvl="1"/>
            <a:r>
              <a:rPr lang="en-US" i="0" dirty="0"/>
              <a:t>Speed distribution as a function of distance</a:t>
            </a:r>
          </a:p>
          <a:p>
            <a:pPr lvl="1"/>
            <a:r>
              <a:rPr lang="en-US" i="0" dirty="0"/>
              <a:t>Secondary flux as a function of distance</a:t>
            </a:r>
          </a:p>
          <a:p>
            <a:pPr lvl="1"/>
            <a:r>
              <a:rPr lang="en-US" i="0" dirty="0"/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29833-2077-4C40-BC54-450B0C270014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8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273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Speed distribution as a function of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0DDCF-F26E-4932-8829-AC2EC5ECD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1722642"/>
            <a:ext cx="4895850" cy="2781300"/>
          </a:xfrm>
        </p:spPr>
        <p:txBody>
          <a:bodyPr/>
          <a:lstStyle/>
          <a:p>
            <a:r>
              <a:rPr lang="en-US" dirty="0"/>
              <a:t>Differential area</a:t>
            </a:r>
            <a:endParaRPr lang="en-US" i="0" dirty="0"/>
          </a:p>
          <a:p>
            <a:r>
              <a:rPr lang="en-US" dirty="0"/>
              <a:t>Azimuthal field-of-view</a:t>
            </a:r>
            <a:endParaRPr lang="en-US" i="0" dirty="0"/>
          </a:p>
          <a:p>
            <a:r>
              <a:rPr lang="en-US" dirty="0"/>
              <a:t>Ejecta speed distribution</a:t>
            </a:r>
          </a:p>
          <a:p>
            <a:endParaRPr lang="en-US" i="0" dirty="0"/>
          </a:p>
          <a:p>
            <a:r>
              <a:rPr lang="en-US" dirty="0"/>
              <a:t>Geometric factor</a:t>
            </a:r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ED3D-35C2-4569-8A6F-4A27E246FD0B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23662-9641-4612-BF17-586144DF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76" y="914976"/>
            <a:ext cx="5308599" cy="580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F79413-FAB7-4EE0-BC41-1F7070AF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48" y="2032304"/>
            <a:ext cx="35433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7AB70-C0AA-427F-A34C-2214BABBF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97" y="2218041"/>
            <a:ext cx="2238375" cy="561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25627-77B3-4B8E-904B-74F8071B6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47" y="2777635"/>
            <a:ext cx="1762125" cy="552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C12CD-DD82-43AD-8320-EC297864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472" y="1639968"/>
            <a:ext cx="3390900" cy="4667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95B744-4D64-4B5B-8498-1D3E1CDBC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47" y="3369427"/>
            <a:ext cx="6067425" cy="1171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19A17D-8F72-4D60-839A-92D7BC70F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24" y="4502430"/>
            <a:ext cx="22288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83B770-93F2-414F-BFC5-08494F034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33" y="5200074"/>
            <a:ext cx="4676775" cy="7429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9A9718-4891-498F-9F84-CF18CC3AA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977" y="3919496"/>
            <a:ext cx="6219190" cy="25648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13174CC-9A4E-4DE2-BBA3-AA372A8FA2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457" y="3113820"/>
            <a:ext cx="222885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5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42EFB-9F6D-42D4-B621-2F9CD59B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45157"/>
            <a:ext cx="9601200" cy="1440557"/>
          </a:xfrm>
        </p:spPr>
        <p:txBody>
          <a:bodyPr/>
          <a:lstStyle/>
          <a:p>
            <a:r>
              <a:rPr lang="en-US" dirty="0"/>
              <a:t>Distance distribution as a function of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EE9E-EC3C-4CBA-8BB9-0FD075605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3689727"/>
            <a:ext cx="9601200" cy="260947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speeds less than sqrt(2)/2 (or &lt; 0.7071 * </a:t>
            </a:r>
            <a:r>
              <a:rPr lang="en-US" dirty="0" err="1"/>
              <a:t>v_esc</a:t>
            </a:r>
            <a:r>
              <a:rPr lang="en-US" dirty="0"/>
              <a:t>)</a:t>
            </a:r>
          </a:p>
          <a:p>
            <a:pPr lvl="1"/>
            <a:r>
              <a:rPr lang="en-US" i="0" dirty="0"/>
              <a:t>A very specific distance (a ring around the ROI) contributes to a given ejecta speed</a:t>
            </a:r>
          </a:p>
          <a:p>
            <a:r>
              <a:rPr lang="en-US" dirty="0"/>
              <a:t>For speeds greater than 0.7071 * </a:t>
            </a:r>
            <a:r>
              <a:rPr lang="en-US" dirty="0" err="1"/>
              <a:t>v_esc</a:t>
            </a:r>
            <a:r>
              <a:rPr lang="en-US" dirty="0"/>
              <a:t> and less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A range of distances from ~0.35 to 0.6 * circumference of Moon (like a hemispherical cap centered at the antipode) contribute to a given ejecta speed</a:t>
            </a:r>
          </a:p>
          <a:p>
            <a:r>
              <a:rPr lang="en-US" dirty="0"/>
              <a:t>For speeds greater than ~0.9 * </a:t>
            </a:r>
            <a:r>
              <a:rPr lang="en-US" dirty="0" err="1"/>
              <a:t>v_esc</a:t>
            </a:r>
            <a:endParaRPr lang="en-US" dirty="0"/>
          </a:p>
          <a:p>
            <a:pPr lvl="1"/>
            <a:r>
              <a:rPr lang="en-US" i="0" dirty="0"/>
              <a:t>Distances greater than ~0.4 * circumference of Moon, which is the entire Moon contributes to a given speed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FA701-68C8-4954-A96D-4F2B3C41A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27F30-68B0-4B18-86CD-DCCA980AFD9D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1A807-731E-4ED6-AB83-AC12F9E86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D42D-2E21-4952-A04B-B30E5BA7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D40B4-1EF3-4AB3-B209-6E68CB21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064" y="899776"/>
            <a:ext cx="7743035" cy="27716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AC0A7AA-A2E1-49DA-999F-E2675D6B9F79}"/>
              </a:ext>
            </a:extLst>
          </p:cNvPr>
          <p:cNvCxnSpPr/>
          <p:nvPr/>
        </p:nvCxnSpPr>
        <p:spPr>
          <a:xfrm flipV="1">
            <a:off x="3180715" y="1973620"/>
            <a:ext cx="1869440" cy="965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9984D6-BD46-4DD5-938F-05421CA2C6AC}"/>
              </a:ext>
            </a:extLst>
          </p:cNvPr>
          <p:cNvSpPr txBox="1"/>
          <p:nvPr/>
        </p:nvSpPr>
        <p:spPr>
          <a:xfrm>
            <a:off x="1159379" y="2053361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integral over the distance for each speed gives a weight of 1</a:t>
            </a:r>
          </a:p>
        </p:txBody>
      </p:sp>
    </p:spTree>
    <p:extLst>
      <p:ext uri="{BB962C8B-B14F-4D97-AF65-F5344CB8AC3E}">
        <p14:creationId xmlns:p14="http://schemas.microsoft.com/office/powerpoint/2010/main" val="427194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8237-671A-42E6-9F76-800DFE4A9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ejecta speed distribution as a function of distance from primary impact point follows a power-law for all distances</a:t>
                </a:r>
              </a:p>
              <a:p>
                <a:pPr lvl="1"/>
                <a:r>
                  <a:rPr lang="en-US" i="0" dirty="0"/>
                  <a:t>We see that the secondary fluxes are dominated by impacts that are close by (when taking into account the power-law speed distribution from </a:t>
                </a:r>
                <a:r>
                  <a:rPr lang="en-US" i="0" dirty="0" err="1"/>
                  <a:t>Housen</a:t>
                </a:r>
                <a:r>
                  <a:rPr lang="en-US" i="0" dirty="0"/>
                  <a:t> &amp; </a:t>
                </a:r>
                <a:r>
                  <a:rPr lang="en-US" i="0" dirty="0" err="1"/>
                  <a:t>Holsapple</a:t>
                </a:r>
                <a:r>
                  <a:rPr lang="en-US" i="0" dirty="0"/>
                  <a:t> 2011)</a:t>
                </a:r>
              </a:p>
              <a:p>
                <a:pPr lvl="1"/>
                <a:r>
                  <a:rPr lang="en-US" i="0" dirty="0"/>
                  <a:t>There is a correction factor to the power-law relation that only varies by about 10% over the whole Moon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i="0" dirty="0"/>
                  <a:t> (the antipodal location is underestimated, which is a minor contribution to the over flux)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C0DDCF-F26E-4932-8829-AC2EC5ECD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66829" y="3162299"/>
                <a:ext cx="7734300" cy="2981325"/>
              </a:xfrm>
              <a:blipFill>
                <a:blip r:embed="rId2"/>
                <a:stretch>
                  <a:fillRect l="-709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54D1-5EAC-4B5C-A225-85018DBC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B396-8A50-49B7-9515-F9722DD57E2D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3AD30-88AA-4D5B-B1B9-20874B56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906C4-B86E-40E1-87FC-034555EE7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C21B-194F-4F3B-8CD2-D993F03E7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126431"/>
            <a:ext cx="67818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24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D896-3D10-4DFE-9B00-5349DEB8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47650"/>
            <a:ext cx="9601200" cy="187642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Secondary flux from impacts over the whole Moon in terms of secondary flux from a single impact on the Moon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D38B-1B58-4D0A-810E-0E709676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24073"/>
            <a:ext cx="5467350" cy="3848101"/>
          </a:xfrm>
        </p:spPr>
        <p:txBody>
          <a:bodyPr>
            <a:normAutofit/>
          </a:bodyPr>
          <a:lstStyle/>
          <a:p>
            <a:r>
              <a:rPr lang="en-US" dirty="0"/>
              <a:t>Secondary flux as a function of ejected angle from zenith</a:t>
            </a:r>
          </a:p>
          <a:p>
            <a:r>
              <a:rPr lang="en-US" dirty="0"/>
              <a:t>Secondary flux if all ejecta is ejected at 45 degrees</a:t>
            </a:r>
          </a:p>
          <a:p>
            <a:endParaRPr lang="en-US" dirty="0"/>
          </a:p>
          <a:p>
            <a:r>
              <a:rPr lang="en-US" dirty="0"/>
              <a:t>Secondary flux assuming isotopically ejected ejecta, shown to be comparable to ejecta only at 45 degrees</a:t>
            </a:r>
          </a:p>
          <a:p>
            <a:pPr lvl="1"/>
            <a:r>
              <a:rPr lang="en-US" i="0" dirty="0"/>
              <a:t>E.g., if </a:t>
            </a:r>
            <a:r>
              <a:rPr lang="en-US" i="0" dirty="0" err="1"/>
              <a:t>v_min</a:t>
            </a:r>
            <a:r>
              <a:rPr lang="en-US" i="0" dirty="0"/>
              <a:t> = 100 m/s, then the size of the ROI must be &lt;&lt; 5.2 meters, otherwise higher terms come into play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8356-0750-42E7-8158-E04E3B3F4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3FB74-F3AD-4BC7-AD6D-C9C381B77120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EDC9E-004E-4181-86E8-362F1FDE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14586-CF4E-4E9F-8986-D2EEF582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6A6FE-C352-4E42-8580-BF31750E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5" y="2000248"/>
            <a:ext cx="4457700" cy="72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A4F56-4620-458A-816C-FD0E1E3C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864691"/>
            <a:ext cx="342900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DE69-6ACD-4A89-B5E8-210F94BD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3862486"/>
            <a:ext cx="4114800" cy="7905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DB8610-473B-40EF-BB48-200322BFE864}"/>
              </a:ext>
            </a:extLst>
          </p:cNvPr>
          <p:cNvCxnSpPr>
            <a:cxnSpLocks/>
          </p:cNvCxnSpPr>
          <p:nvPr/>
        </p:nvCxnSpPr>
        <p:spPr>
          <a:xfrm flipH="1" flipV="1">
            <a:off x="9877426" y="2693244"/>
            <a:ext cx="628649" cy="3022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E99DD7-69DA-4F7A-946D-F99EF96A29D1}"/>
              </a:ext>
            </a:extLst>
          </p:cNvPr>
          <p:cNvSpPr txBox="1"/>
          <p:nvPr/>
        </p:nvSpPr>
        <p:spPr>
          <a:xfrm>
            <a:off x="10601324" y="2864691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HH11 scaling laws</a:t>
            </a:r>
          </a:p>
        </p:txBody>
      </p:sp>
    </p:spTree>
    <p:extLst>
      <p:ext uri="{BB962C8B-B14F-4D97-AF65-F5344CB8AC3E}">
        <p14:creationId xmlns:p14="http://schemas.microsoft.com/office/powerpoint/2010/main" val="284606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94EC-2374-47B5-873F-01D75F30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DSNE Table for Rev. 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861F431-661D-488D-B23D-7B8BAA3F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48" y="1700014"/>
            <a:ext cx="7299722" cy="37586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77257-6A22-4553-A29E-F8466B64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C672E-5DFF-4B55-B8C3-E900C4CF38E5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48D48-C394-4E20-A867-00036A13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03C1-5851-41C2-AD49-E3FE50EAB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F67B2675-A3AA-4EF1-9FC7-97F0ECFDA668}"/>
              </a:ext>
            </a:extLst>
          </p:cNvPr>
          <p:cNvSpPr txBox="1">
            <a:spLocks/>
          </p:cNvSpPr>
          <p:nvPr/>
        </p:nvSpPr>
        <p:spPr>
          <a:xfrm>
            <a:off x="6172200" y="1998262"/>
            <a:ext cx="5486359" cy="4340824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speed bins </a:t>
            </a:r>
            <a:r>
              <a:rPr lang="en-US" b="1" dirty="0"/>
              <a:t>0.1-0.3 km/s</a:t>
            </a:r>
            <a:r>
              <a:rPr lang="en-US" dirty="0"/>
              <a:t>, </a:t>
            </a:r>
            <a:r>
              <a:rPr lang="en-US" b="1" dirty="0"/>
              <a:t>0.3-1 km/s</a:t>
            </a:r>
            <a:r>
              <a:rPr lang="en-US" dirty="0"/>
              <a:t>, and </a:t>
            </a:r>
            <a:r>
              <a:rPr lang="en-US" b="1" dirty="0"/>
              <a:t>1-2.4 km/s </a:t>
            </a:r>
            <a:r>
              <a:rPr lang="en-US" dirty="0"/>
              <a:t>were suggested by the HVIT who run Bumper for probability-of-no-penetration (PNP) risk analysis</a:t>
            </a:r>
          </a:p>
          <a:p>
            <a:pPr lvl="1"/>
            <a:r>
              <a:rPr lang="en-US" i="0" dirty="0"/>
              <a:t>The corresponding speed bin centers (weighted by the speed distribution and the energy) are </a:t>
            </a:r>
            <a:r>
              <a:rPr lang="en-US" b="1" i="0" dirty="0"/>
              <a:t>170 m/s</a:t>
            </a:r>
            <a:r>
              <a:rPr lang="en-US" i="0" dirty="0"/>
              <a:t>, </a:t>
            </a:r>
            <a:r>
              <a:rPr lang="en-US" b="1" i="0" dirty="0"/>
              <a:t>535 m/s</a:t>
            </a:r>
            <a:r>
              <a:rPr lang="en-US" i="0" dirty="0"/>
              <a:t>, and </a:t>
            </a:r>
            <a:r>
              <a:rPr lang="en-US" b="1" i="0" dirty="0"/>
              <a:t>1530 m/s</a:t>
            </a:r>
            <a:r>
              <a:rPr lang="en-US" i="0" dirty="0"/>
              <a:t>.</a:t>
            </a:r>
          </a:p>
          <a:p>
            <a:r>
              <a:rPr lang="en-US" dirty="0"/>
              <a:t>At this point, we are assuming an isotropic azimuth ejecta environment and are only showing the impact angle dependency</a:t>
            </a:r>
          </a:p>
          <a:p>
            <a:pPr lvl="1"/>
            <a:r>
              <a:rPr lang="en-US" i="0" dirty="0"/>
              <a:t>SP-8013 and other models do not include angular dependency at all</a:t>
            </a:r>
          </a:p>
          <a:p>
            <a:pPr lvl="1"/>
            <a:r>
              <a:rPr lang="en-US" i="0" dirty="0"/>
              <a:t>The angular dependency may be important for long-term structure on the lunar surface</a:t>
            </a:r>
          </a:p>
          <a:p>
            <a:r>
              <a:rPr lang="en-US" b="1" dirty="0"/>
              <a:t>The HVIT has worked with us to verify correct interpretation of our environment in the Bumper code</a:t>
            </a:r>
            <a:endParaRPr lang="en-US" b="1" i="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0520F1-689C-4E41-84B6-34849B83B61F}"/>
              </a:ext>
            </a:extLst>
          </p:cNvPr>
          <p:cNvSpPr txBox="1"/>
          <p:nvPr/>
        </p:nvSpPr>
        <p:spPr>
          <a:xfrm rot="19122827">
            <a:off x="2162407" y="3516974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456D0-2429-419F-9048-7C8ABE25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532" y="477538"/>
            <a:ext cx="2552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28E73-5F9C-4885-A393-D2943A920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914" y="685800"/>
            <a:ext cx="5127172" cy="1485900"/>
          </a:xfrm>
        </p:spPr>
        <p:txBody>
          <a:bodyPr>
            <a:normAutofit/>
          </a:bodyPr>
          <a:lstStyle/>
          <a:p>
            <a:r>
              <a:rPr lang="en-US" sz="3400" dirty="0"/>
              <a:t>Results from the Meteoroid Model of Secondary Ejecta (</a:t>
            </a:r>
            <a:r>
              <a:rPr lang="en-US" sz="3400" dirty="0" err="1"/>
              <a:t>MeMoSeE</a:t>
            </a:r>
            <a:r>
              <a:rPr lang="en-US" sz="3400" dirty="0"/>
              <a:t>)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B06FB12E-803A-47CB-AAC2-1C27748F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905" y="645106"/>
            <a:ext cx="4788569" cy="5247747"/>
          </a:xfrm>
          <a:prstGeom prst="rect">
            <a:avLst/>
          </a:prstGeom>
        </p:spPr>
      </p:pic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D8357B0F-060C-4042-A02A-A2F558FB1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913" y="2286000"/>
            <a:ext cx="5323991" cy="3581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MeMoSeE</a:t>
            </a:r>
            <a:r>
              <a:rPr lang="en-US" dirty="0"/>
              <a:t> produces igloo fluxes (alt/</a:t>
            </a:r>
            <a:r>
              <a:rPr lang="en-US" dirty="0" err="1"/>
              <a:t>az</a:t>
            </a:r>
            <a:r>
              <a:rPr lang="en-US" dirty="0"/>
              <a:t>/speed) in the same format as MEM</a:t>
            </a:r>
          </a:p>
          <a:p>
            <a:pPr lvl="1"/>
            <a:r>
              <a:rPr lang="en-US" i="0" dirty="0"/>
              <a:t>External models (e.g., Bumper) that use MEM files can also use our </a:t>
            </a:r>
            <a:r>
              <a:rPr lang="en-US" i="0" dirty="0" err="1"/>
              <a:t>MeMoSeE</a:t>
            </a:r>
            <a:r>
              <a:rPr lang="en-US" i="0" dirty="0"/>
              <a:t> environments</a:t>
            </a:r>
          </a:p>
          <a:p>
            <a:r>
              <a:rPr lang="en-US" dirty="0"/>
              <a:t>The particle size distribution is assumed to be the same as the lunar regolith (Carrier 2003)</a:t>
            </a:r>
          </a:p>
          <a:p>
            <a:r>
              <a:rPr lang="en-US" dirty="0"/>
              <a:t>The speed distribution follows power-law scaling (</a:t>
            </a:r>
            <a:r>
              <a:rPr lang="en-US" dirty="0" err="1"/>
              <a:t>Housen</a:t>
            </a:r>
            <a:r>
              <a:rPr lang="en-US" dirty="0"/>
              <a:t> &amp; </a:t>
            </a:r>
            <a:r>
              <a:rPr lang="en-US" dirty="0" err="1"/>
              <a:t>Holsapple</a:t>
            </a:r>
            <a:r>
              <a:rPr lang="en-US" dirty="0"/>
              <a:t> 2011) that depends implicitly on the lunar regolith properties (e.g., porosity)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39C1-FB8F-428E-8458-34D9980A4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BA4377-C3F9-4E2F-8DAE-BFDC08E83158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639B3-8D19-416A-AF8F-6EE463E79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Meteoroid Model of Secondary Ejecta (MeMoSeE)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A5A32-8B3E-4422-8953-D64E7099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6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4456-E9F8-44BB-B036-394A43583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/>
              <a:t>HVIT Probability of No Penetration (PNP) Comparison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2C2267-8B1E-438E-A3CC-A9140F07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4289583" cy="3581400"/>
          </a:xfrm>
        </p:spPr>
        <p:txBody>
          <a:bodyPr>
            <a:normAutofit/>
          </a:bodyPr>
          <a:lstStyle/>
          <a:p>
            <a:r>
              <a:rPr lang="en-US" sz="1800" dirty="0"/>
              <a:t>HVIT compared the primary MEM environment (low &amp; high density populations) with the SP-8013 and </a:t>
            </a:r>
            <a:r>
              <a:rPr lang="en-US" sz="1800" dirty="0" err="1"/>
              <a:t>MeMoSeE</a:t>
            </a:r>
            <a:r>
              <a:rPr lang="en-US" sz="1800" dirty="0"/>
              <a:t> (called DLE in the table) ejecta environments</a:t>
            </a:r>
          </a:p>
          <a:p>
            <a:pPr lvl="1"/>
            <a:r>
              <a:rPr lang="en-US" sz="1800" i="0" dirty="0"/>
              <a:t>Preliminary results show that </a:t>
            </a:r>
            <a:r>
              <a:rPr lang="en-US" sz="1800" i="0" dirty="0" err="1"/>
              <a:t>MeMoSeE</a:t>
            </a:r>
            <a:r>
              <a:rPr lang="en-US" sz="1800" i="0" dirty="0"/>
              <a:t> is:</a:t>
            </a:r>
          </a:p>
          <a:p>
            <a:pPr lvl="1"/>
            <a:r>
              <a:rPr lang="en-US" sz="1800" i="0" dirty="0"/>
              <a:t>at worst 3.6 times less risk than MEM</a:t>
            </a:r>
          </a:p>
          <a:p>
            <a:pPr lvl="1"/>
            <a:r>
              <a:rPr lang="en-US" sz="1800" i="0" dirty="0"/>
              <a:t>at worst 20.4 times less risk than SP-8013</a:t>
            </a:r>
          </a:p>
        </p:txBody>
      </p:sp>
      <p:pic>
        <p:nvPicPr>
          <p:cNvPr id="8" name="Content Placeholder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7BB0886-A7A3-4914-BC86-71521663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145" y="2834900"/>
            <a:ext cx="6501734" cy="23243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CFBB-DCAE-4A71-B893-D8CFA42CD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0650" y="6453386"/>
            <a:ext cx="120457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9626DA6-52C9-4D69-BD65-EAA2B9A3EC7A}" type="datetime1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8E9EA-AFF5-4720-8688-9836A660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Meteoroid Model of Secondary Ejecta (MeMoSeE) -- DeStefano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ED6B-40DE-4A71-87A0-77CBD6E3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B3E7C-AD24-4C0E-BBE9-AA3184468244}"/>
              </a:ext>
            </a:extLst>
          </p:cNvPr>
          <p:cNvSpPr txBox="1"/>
          <p:nvPr/>
        </p:nvSpPr>
        <p:spPr>
          <a:xfrm>
            <a:off x="6819958" y="2126769"/>
            <a:ext cx="4697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Preliminary</a:t>
            </a:r>
          </a:p>
        </p:txBody>
      </p:sp>
    </p:spTree>
    <p:extLst>
      <p:ext uri="{BB962C8B-B14F-4D97-AF65-F5344CB8AC3E}">
        <p14:creationId xmlns:p14="http://schemas.microsoft.com/office/powerpoint/2010/main" val="69183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0CDA8-1F24-4FC4-B252-B210229D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45" y="3178081"/>
            <a:ext cx="4777628" cy="3593791"/>
          </a:xfrm>
          <a:prstGeom prst="rect">
            <a:avLst/>
          </a:prstGeom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F3B6F1-5388-431E-B443-957EF7DA04D5}"/>
              </a:ext>
            </a:extLst>
          </p:cNvPr>
          <p:cNvCxnSpPr>
            <a:cxnSpLocks/>
          </p:cNvCxnSpPr>
          <p:nvPr/>
        </p:nvCxnSpPr>
        <p:spPr>
          <a:xfrm flipV="1">
            <a:off x="2962271" y="2070908"/>
            <a:ext cx="76201" cy="2827867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BDFF21-0305-435F-A92E-B064B0A39602}"/>
              </a:ext>
            </a:extLst>
          </p:cNvPr>
          <p:cNvCxnSpPr>
            <a:cxnSpLocks/>
          </p:cNvCxnSpPr>
          <p:nvPr/>
        </p:nvCxnSpPr>
        <p:spPr>
          <a:xfrm flipV="1">
            <a:off x="177757" y="4898775"/>
            <a:ext cx="5511802" cy="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7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98442-5C3D-4E37-8828-D80B7FAF344C}"/>
              </a:ext>
            </a:extLst>
          </p:cNvPr>
          <p:cNvCxnSpPr>
            <a:cxnSpLocks/>
          </p:cNvCxnSpPr>
          <p:nvPr/>
        </p:nvCxnSpPr>
        <p:spPr>
          <a:xfrm flipV="1">
            <a:off x="2962271" y="3738843"/>
            <a:ext cx="1232921" cy="1159933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859D951F-B96E-4708-8F6A-56963BF8844B}"/>
              </a:ext>
            </a:extLst>
          </p:cNvPr>
          <p:cNvSpPr/>
          <p:nvPr/>
        </p:nvSpPr>
        <p:spPr>
          <a:xfrm>
            <a:off x="3128393" y="4653243"/>
            <a:ext cx="277164" cy="457200"/>
          </a:xfrm>
          <a:prstGeom prst="arc">
            <a:avLst/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4F58CD-5A09-4DE7-A516-41EBD1F2AC0B}"/>
              </a:ext>
            </a:extLst>
          </p:cNvPr>
          <p:cNvCxnSpPr>
            <a:cxnSpLocks/>
          </p:cNvCxnSpPr>
          <p:nvPr/>
        </p:nvCxnSpPr>
        <p:spPr>
          <a:xfrm flipV="1">
            <a:off x="4128066" y="2966412"/>
            <a:ext cx="927938" cy="845040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D5A07F-83E1-4491-8888-745FEE90018C}"/>
              </a:ext>
            </a:extLst>
          </p:cNvPr>
          <p:cNvCxnSpPr>
            <a:cxnSpLocks/>
          </p:cNvCxnSpPr>
          <p:nvPr/>
        </p:nvCxnSpPr>
        <p:spPr>
          <a:xfrm>
            <a:off x="4128066" y="3824388"/>
            <a:ext cx="718853" cy="721599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801BDE-98BB-4267-8D63-88A0DD50B877}"/>
              </a:ext>
            </a:extLst>
          </p:cNvPr>
          <p:cNvCxnSpPr>
            <a:cxnSpLocks/>
          </p:cNvCxnSpPr>
          <p:nvPr/>
        </p:nvCxnSpPr>
        <p:spPr>
          <a:xfrm flipH="1">
            <a:off x="3917673" y="3778149"/>
            <a:ext cx="219755" cy="772181"/>
          </a:xfrm>
          <a:prstGeom prst="straightConnector1">
            <a:avLst/>
          </a:prstGeom>
          <a:ln w="57150">
            <a:solidFill>
              <a:srgbClr val="FF000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 descr="Fireworks">
            <a:extLst>
              <a:ext uri="{FF2B5EF4-FFF2-40B4-BE49-F238E27FC236}">
                <a16:creationId xmlns:a16="http://schemas.microsoft.com/office/drawing/2014/main" id="{94B53054-8EB2-41CE-B45C-653DCCD2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799601">
            <a:off x="3576345" y="3302406"/>
            <a:ext cx="1063243" cy="1063243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EF83825-136A-40B0-83B8-E37957240EE4}"/>
              </a:ext>
            </a:extLst>
          </p:cNvPr>
          <p:cNvCxnSpPr>
            <a:cxnSpLocks/>
          </p:cNvCxnSpPr>
          <p:nvPr/>
        </p:nvCxnSpPr>
        <p:spPr>
          <a:xfrm flipH="1" flipV="1">
            <a:off x="2134220" y="2180976"/>
            <a:ext cx="356153" cy="1174161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40297C-2FD4-4AFC-A846-B34E20EB3804}"/>
              </a:ext>
            </a:extLst>
          </p:cNvPr>
          <p:cNvCxnSpPr>
            <a:cxnSpLocks/>
          </p:cNvCxnSpPr>
          <p:nvPr/>
        </p:nvCxnSpPr>
        <p:spPr>
          <a:xfrm flipV="1">
            <a:off x="2484163" y="3097663"/>
            <a:ext cx="715965" cy="199368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C3C8EA0-A029-4F9A-B929-5D10B99A143A}"/>
              </a:ext>
            </a:extLst>
          </p:cNvPr>
          <p:cNvCxnSpPr>
            <a:cxnSpLocks/>
          </p:cNvCxnSpPr>
          <p:nvPr/>
        </p:nvCxnSpPr>
        <p:spPr>
          <a:xfrm flipH="1">
            <a:off x="2199314" y="3288290"/>
            <a:ext cx="288161" cy="522087"/>
          </a:xfrm>
          <a:prstGeom prst="straightConnector1">
            <a:avLst/>
          </a:prstGeom>
          <a:ln w="57150">
            <a:solidFill>
              <a:srgbClr val="00B050">
                <a:alpha val="7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 Fi">
            <a:extLst>
              <a:ext uri="{FF2B5EF4-FFF2-40B4-BE49-F238E27FC236}">
                <a16:creationId xmlns:a16="http://schemas.microsoft.com/office/drawing/2014/main" id="{A2F820C3-02A9-4CD1-A99B-8158D759B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712384">
            <a:off x="1930758" y="2622245"/>
            <a:ext cx="996957" cy="996957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46C43C-4762-463A-BE6A-B6E943FA1DA8}"/>
              </a:ext>
            </a:extLst>
          </p:cNvPr>
          <p:cNvCxnSpPr>
            <a:cxnSpLocks/>
          </p:cNvCxnSpPr>
          <p:nvPr/>
        </p:nvCxnSpPr>
        <p:spPr>
          <a:xfrm flipH="1" flipV="1">
            <a:off x="2517146" y="3364022"/>
            <a:ext cx="445125" cy="1517821"/>
          </a:xfrm>
          <a:prstGeom prst="straightConnector1">
            <a:avLst/>
          </a:prstGeom>
          <a:ln w="57150">
            <a:solidFill>
              <a:schemeClr val="accent1">
                <a:lumMod val="50000"/>
                <a:alpha val="9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c 49">
            <a:extLst>
              <a:ext uri="{FF2B5EF4-FFF2-40B4-BE49-F238E27FC236}">
                <a16:creationId xmlns:a16="http://schemas.microsoft.com/office/drawing/2014/main" id="{FC4FA792-A8B8-48BE-B6E9-B250EB8F4156}"/>
              </a:ext>
            </a:extLst>
          </p:cNvPr>
          <p:cNvSpPr/>
          <p:nvPr/>
        </p:nvSpPr>
        <p:spPr>
          <a:xfrm rot="18847492">
            <a:off x="2622853" y="4675944"/>
            <a:ext cx="296992" cy="226902"/>
          </a:xfrm>
          <a:prstGeom prst="arc">
            <a:avLst>
              <a:gd name="adj1" fmla="val 11024192"/>
              <a:gd name="adj2" fmla="val 279000"/>
            </a:avLst>
          </a:prstGeom>
          <a:ln w="476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B424758-70F0-4194-8A6E-7A43020204F5}"/>
              </a:ext>
            </a:extLst>
          </p:cNvPr>
          <p:cNvCxnSpPr>
            <a:cxnSpLocks/>
          </p:cNvCxnSpPr>
          <p:nvPr/>
        </p:nvCxnSpPr>
        <p:spPr>
          <a:xfrm flipH="1" flipV="1">
            <a:off x="4147055" y="3807986"/>
            <a:ext cx="2407448" cy="85704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>
            <a:extLst>
              <a:ext uri="{FF2B5EF4-FFF2-40B4-BE49-F238E27FC236}">
                <a16:creationId xmlns:a16="http://schemas.microsoft.com/office/drawing/2014/main" id="{2162B12B-14C6-435E-89A6-E08276045242}"/>
              </a:ext>
            </a:extLst>
          </p:cNvPr>
          <p:cNvSpPr/>
          <p:nvPr/>
        </p:nvSpPr>
        <p:spPr>
          <a:xfrm rot="271377">
            <a:off x="2460392" y="2839374"/>
            <a:ext cx="1657926" cy="1581367"/>
          </a:xfrm>
          <a:prstGeom prst="arc">
            <a:avLst>
              <a:gd name="adj1" fmla="val 11510888"/>
              <a:gd name="adj2" fmla="val 0"/>
            </a:avLst>
          </a:prstGeom>
          <a:noFill/>
          <a:ln w="47625" cmpd="sng">
            <a:solidFill>
              <a:srgbClr val="FF0000"/>
            </a:solidFill>
            <a:prstDash val="sys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Up 63">
            <a:extLst>
              <a:ext uri="{FF2B5EF4-FFF2-40B4-BE49-F238E27FC236}">
                <a16:creationId xmlns:a16="http://schemas.microsoft.com/office/drawing/2014/main" id="{58D0DD4C-8E3A-4B97-8D03-8C3BDB0B84BF}"/>
              </a:ext>
            </a:extLst>
          </p:cNvPr>
          <p:cNvSpPr/>
          <p:nvPr/>
        </p:nvSpPr>
        <p:spPr>
          <a:xfrm rot="12578035">
            <a:off x="2633380" y="2503710"/>
            <a:ext cx="221305" cy="955536"/>
          </a:xfrm>
          <a:prstGeom prst="up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Up 64">
            <a:extLst>
              <a:ext uri="{FF2B5EF4-FFF2-40B4-BE49-F238E27FC236}">
                <a16:creationId xmlns:a16="http://schemas.microsoft.com/office/drawing/2014/main" id="{4ACDF069-8C00-4FCD-BE6B-0B6C7E4632EB}"/>
              </a:ext>
            </a:extLst>
          </p:cNvPr>
          <p:cNvSpPr/>
          <p:nvPr/>
        </p:nvSpPr>
        <p:spPr>
          <a:xfrm rot="21117477">
            <a:off x="3986168" y="2850777"/>
            <a:ext cx="221305" cy="955536"/>
          </a:xfrm>
          <a:prstGeom prst="upArrow">
            <a:avLst/>
          </a:prstGeom>
          <a:solidFill>
            <a:srgbClr val="FF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854A5F0-F1BD-41B4-A995-AE60F1CAF9E7}"/>
              </a:ext>
            </a:extLst>
          </p:cNvPr>
          <p:cNvSpPr/>
          <p:nvPr/>
        </p:nvSpPr>
        <p:spPr>
          <a:xfrm rot="19679836">
            <a:off x="4081633" y="3338141"/>
            <a:ext cx="425818" cy="438204"/>
          </a:xfrm>
          <a:prstGeom prst="arc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51E8F248-7B50-4CC9-98FD-EA6FEF00A336}"/>
              </a:ext>
            </a:extLst>
          </p:cNvPr>
          <p:cNvSpPr/>
          <p:nvPr/>
        </p:nvSpPr>
        <p:spPr>
          <a:xfrm rot="18691212">
            <a:off x="2320092" y="2726210"/>
            <a:ext cx="532711" cy="526767"/>
          </a:xfrm>
          <a:prstGeom prst="arc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BA8A86B6-5DBA-4F5B-899A-B1E9988A4A8A}"/>
              </a:ext>
            </a:extLst>
          </p:cNvPr>
          <p:cNvSpPr/>
          <p:nvPr/>
        </p:nvSpPr>
        <p:spPr>
          <a:xfrm rot="422305">
            <a:off x="4269670" y="3537581"/>
            <a:ext cx="425818" cy="438204"/>
          </a:xfrm>
          <a:prstGeom prst="arc">
            <a:avLst/>
          </a:prstGeom>
          <a:ln w="476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/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F4867ED-0702-4B33-80C9-08A80262B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841" y="3383606"/>
                <a:ext cx="791499" cy="298415"/>
              </a:xfrm>
              <a:prstGeom prst="rect">
                <a:avLst/>
              </a:prstGeom>
              <a:blipFill>
                <a:blip r:embed="rId7"/>
                <a:stretch>
                  <a:fillRect l="-3846" r="-5385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/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𝑠𝑖𝑡𝑒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82345B-3D2A-4C7E-B2C1-B3B23A48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738756">
                <a:off x="4228798" y="2797983"/>
                <a:ext cx="760257" cy="299313"/>
              </a:xfrm>
              <a:prstGeom prst="rect">
                <a:avLst/>
              </a:prstGeom>
              <a:blipFill>
                <a:blip r:embed="rId8"/>
                <a:stretch>
                  <a:fillRect t="-18898" r="-30328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/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𝑒𝑗𝑒𝑐𝑡𝑎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CDDC348-FA4A-4000-8D21-0369E29BD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577575">
                <a:off x="2257960" y="2152338"/>
                <a:ext cx="760257" cy="299313"/>
              </a:xfrm>
              <a:prstGeom prst="rect">
                <a:avLst/>
              </a:prstGeom>
              <a:blipFill>
                <a:blip r:embed="rId9"/>
                <a:stretch>
                  <a:fillRect t="-25926" r="-23158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/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𝑖𝑚𝑝𝑎𝑐𝑡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0036239-C72D-4FC6-BF4C-1246215FD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074" y="4544643"/>
                <a:ext cx="810735" cy="298415"/>
              </a:xfrm>
              <a:prstGeom prst="rect">
                <a:avLst/>
              </a:prstGeom>
              <a:blipFill>
                <a:blip r:embed="rId10"/>
                <a:stretch>
                  <a:fillRect l="-9023" r="-5263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/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highlight>
                                <a:srgbClr val="C0C0C0"/>
                              </a:highlight>
                              <a:latin typeface="Cambria Math" panose="02040503050406030204" pitchFamily="18" charset="0"/>
                            </a:rPr>
                            <m:t>𝑅𝑂𝐼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50000"/>
                    </a:schemeClr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05E37DE-758D-4E3A-899C-98BDEFBB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82" y="4467809"/>
                <a:ext cx="518219" cy="276999"/>
              </a:xfrm>
              <a:prstGeom prst="rect">
                <a:avLst/>
              </a:prstGeom>
              <a:blipFill>
                <a:blip r:embed="rId11"/>
                <a:stretch>
                  <a:fillRect l="-14118" r="-470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6" name="Picture 75" descr="A picture containing device&#10;&#10;Description automatically generated">
            <a:extLst>
              <a:ext uri="{FF2B5EF4-FFF2-40B4-BE49-F238E27FC236}">
                <a16:creationId xmlns:a16="http://schemas.microsoft.com/office/drawing/2014/main" id="{383326CC-686F-4888-AF54-B74D5BD06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63" y="430908"/>
            <a:ext cx="1777891" cy="1946653"/>
          </a:xfrm>
          <a:prstGeom prst="rect">
            <a:avLst/>
          </a:prstGeom>
        </p:spPr>
      </p:pic>
      <p:pic>
        <p:nvPicPr>
          <p:cNvPr id="78" name="Picture 77" descr="Chart, bubble chart&#10;&#10;Description automatically generated">
            <a:extLst>
              <a:ext uri="{FF2B5EF4-FFF2-40B4-BE49-F238E27FC236}">
                <a16:creationId xmlns:a16="http://schemas.microsoft.com/office/drawing/2014/main" id="{AB275281-1923-4CE4-8018-E96A194BD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73" y="3527594"/>
            <a:ext cx="1772367" cy="1940605"/>
          </a:xfrm>
          <a:prstGeom prst="rect">
            <a:avLst/>
          </a:prstGeom>
        </p:spPr>
      </p:pic>
      <p:pic>
        <p:nvPicPr>
          <p:cNvPr id="84" name="Picture 83" descr="Chart, histogram&#10;&#10;Description automatically generated">
            <a:extLst>
              <a:ext uri="{FF2B5EF4-FFF2-40B4-BE49-F238E27FC236}">
                <a16:creationId xmlns:a16="http://schemas.microsoft.com/office/drawing/2014/main" id="{CF9115A1-7C11-441E-8BEB-978DD22F184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9" y="2650299"/>
            <a:ext cx="2586563" cy="1939922"/>
          </a:xfrm>
          <a:prstGeom prst="rect">
            <a:avLst/>
          </a:prstGeom>
        </p:spPr>
      </p:pic>
      <p:pic>
        <p:nvPicPr>
          <p:cNvPr id="86" name="Picture 85" descr="Chart, histogram&#10;&#10;Description automatically generated">
            <a:extLst>
              <a:ext uri="{FF2B5EF4-FFF2-40B4-BE49-F238E27FC236}">
                <a16:creationId xmlns:a16="http://schemas.microsoft.com/office/drawing/2014/main" id="{B48A3C14-3D91-4F88-87FF-C77D8A439A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98" y="4590221"/>
            <a:ext cx="2586563" cy="1939922"/>
          </a:xfrm>
          <a:prstGeom prst="rect">
            <a:avLst/>
          </a:prstGeom>
        </p:spPr>
      </p:pic>
      <p:pic>
        <p:nvPicPr>
          <p:cNvPr id="88" name="Picture 87" descr="A picture containing chart&#10;&#10;Description automatically generated">
            <a:extLst>
              <a:ext uri="{FF2B5EF4-FFF2-40B4-BE49-F238E27FC236}">
                <a16:creationId xmlns:a16="http://schemas.microsoft.com/office/drawing/2014/main" id="{67756A34-A2D3-4FD7-8686-3F98BFC227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54" y="436238"/>
            <a:ext cx="2586562" cy="1939922"/>
          </a:xfrm>
          <a:prstGeom prst="rect">
            <a:avLst/>
          </a:prstGeom>
        </p:spPr>
      </p:pic>
      <p:sp>
        <p:nvSpPr>
          <p:cNvPr id="89" name="Left Brace 88">
            <a:extLst>
              <a:ext uri="{FF2B5EF4-FFF2-40B4-BE49-F238E27FC236}">
                <a16:creationId xmlns:a16="http://schemas.microsoft.com/office/drawing/2014/main" id="{452EB144-01E1-4452-8B3A-1AE5BF828F95}"/>
              </a:ext>
            </a:extLst>
          </p:cNvPr>
          <p:cNvSpPr/>
          <p:nvPr/>
        </p:nvSpPr>
        <p:spPr>
          <a:xfrm>
            <a:off x="6953857" y="430908"/>
            <a:ext cx="459293" cy="6099228"/>
          </a:xfrm>
          <a:prstGeom prst="leftBrace">
            <a:avLst>
              <a:gd name="adj1" fmla="val 8333"/>
              <a:gd name="adj2" fmla="val 57195"/>
            </a:avLst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Chart, pie chart&#10;&#10;Description automatically generated">
            <a:extLst>
              <a:ext uri="{FF2B5EF4-FFF2-40B4-BE49-F238E27FC236}">
                <a16:creationId xmlns:a16="http://schemas.microsoft.com/office/drawing/2014/main" id="{C8E38609-4B55-4D6E-8040-6ABDCCFE43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799" y="502104"/>
            <a:ext cx="2348736" cy="1944863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2" name="Left Brace 91">
            <a:extLst>
              <a:ext uri="{FF2B5EF4-FFF2-40B4-BE49-F238E27FC236}">
                <a16:creationId xmlns:a16="http://schemas.microsoft.com/office/drawing/2014/main" id="{C3176E7B-6DDA-4462-A0C4-B62F18E67203}"/>
              </a:ext>
            </a:extLst>
          </p:cNvPr>
          <p:cNvSpPr/>
          <p:nvPr/>
        </p:nvSpPr>
        <p:spPr>
          <a:xfrm rot="16200000">
            <a:off x="4405762" y="1235891"/>
            <a:ext cx="268970" cy="2336868"/>
          </a:xfrm>
          <a:prstGeom prst="leftBrace">
            <a:avLst>
              <a:gd name="adj1" fmla="val 120584"/>
              <a:gd name="adj2" fmla="val 2775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86979A9-0793-41D8-9C32-C18AEE36A8DB}"/>
              </a:ext>
            </a:extLst>
          </p:cNvPr>
          <p:cNvSpPr txBox="1"/>
          <p:nvPr/>
        </p:nvSpPr>
        <p:spPr>
          <a:xfrm>
            <a:off x="2477630" y="882062"/>
            <a:ext cx="14041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Downstream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9B44FB-CEBE-44F2-972A-36B2C65E1520}"/>
              </a:ext>
            </a:extLst>
          </p:cNvPr>
          <p:cNvSpPr txBox="1"/>
          <p:nvPr/>
        </p:nvSpPr>
        <p:spPr>
          <a:xfrm>
            <a:off x="8038985" y="86627"/>
            <a:ext cx="313383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Low Density Population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EEDA126-742D-4CF4-BDCE-657A1DE72A43}"/>
              </a:ext>
            </a:extLst>
          </p:cNvPr>
          <p:cNvSpPr txBox="1"/>
          <p:nvPr/>
        </p:nvSpPr>
        <p:spPr>
          <a:xfrm>
            <a:off x="7327667" y="2395006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MEM High Density Population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AFE0555-B586-4925-8625-97946B41F857}"/>
              </a:ext>
            </a:extLst>
          </p:cNvPr>
          <p:cNvSpPr txBox="1"/>
          <p:nvPr/>
        </p:nvSpPr>
        <p:spPr>
          <a:xfrm>
            <a:off x="7212704" y="4560142"/>
            <a:ext cx="30483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Near Earth Object Population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A8E850-A8B4-4DAD-AFA6-A23F27B34927}"/>
              </a:ext>
            </a:extLst>
          </p:cNvPr>
          <p:cNvSpPr txBox="1"/>
          <p:nvPr/>
        </p:nvSpPr>
        <p:spPr>
          <a:xfrm>
            <a:off x="3241660" y="96144"/>
            <a:ext cx="2854339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Ejecta Angular Distribution (for 45 degree impact)</a:t>
            </a:r>
          </a:p>
        </p:txBody>
      </p:sp>
      <p:pic>
        <p:nvPicPr>
          <p:cNvPr id="42" name="Content Placeholder 7" descr="Chart, sunburst chart&#10;&#10;Description automatically generated">
            <a:extLst>
              <a:ext uri="{FF2B5EF4-FFF2-40B4-BE49-F238E27FC236}">
                <a16:creationId xmlns:a16="http://schemas.microsoft.com/office/drawing/2014/main" id="{E10B755F-3B69-4E82-9451-83F65D0EDDA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907" y="708734"/>
            <a:ext cx="1971369" cy="216040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B9BAD88-0B93-4364-8BC3-FB5A0B9AF634}"/>
              </a:ext>
            </a:extLst>
          </p:cNvPr>
          <p:cNvSpPr txBox="1"/>
          <p:nvPr/>
        </p:nvSpPr>
        <p:spPr>
          <a:xfrm>
            <a:off x="74695" y="13223"/>
            <a:ext cx="22011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Total Ejecta Angular Distribution (at 45 degrees latitude)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FF1BD-F600-419A-9F57-648A3A9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A5FA1-4DE7-43DB-BCA6-9FB9A3638F56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D5CFC-DB09-4322-9676-DC6C63F3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DEFEC-A54C-48EE-8654-4D0EA442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6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298A-D700-4D0B-83B4-1DDD00B4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A871-28E0-42CE-BEB7-BCF2C4319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NEO angular distribution from NEO orbital elements</a:t>
            </a:r>
          </a:p>
          <a:p>
            <a:r>
              <a:rPr lang="en-US" dirty="0"/>
              <a:t>Plans to provide lunar ejecta environment for meteor showers (only the sporadic meteors are considered in MEM)</a:t>
            </a:r>
          </a:p>
          <a:p>
            <a:r>
              <a:rPr lang="en-US" dirty="0"/>
              <a:t>Ability to compute lunar ejecta environment for short-term mission profiles at specific longitude/latitude locations on the Moon</a:t>
            </a:r>
          </a:p>
          <a:p>
            <a:r>
              <a:rPr lang="en-US" dirty="0"/>
              <a:t>If there is interest, modifications to the code could be made to compute ejecta environments for a particular orbit around the Moon (such as at Gateway)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E2DE-B411-4AA3-AFCD-419D9E2D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55E2-DB65-4FB8-8360-5209C9C9A4DA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62589-059A-41E9-8A45-4BFE84A5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FE82-741B-4B01-ABDB-D25845AB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8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5327-57CA-43A2-B8BD-89B204308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5957"/>
            <a:ext cx="9601200" cy="14859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BFB6B-E09C-48D4-A040-1D2A2EE7A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446" y="858906"/>
            <a:ext cx="9601200" cy="559447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LuMEM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Igloo number flux distribution (based on MEM3, see Moorhead et al 2019)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Example DSNE Table for Rev. I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HVIT Probability of No Penetration (PNP)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/>
              <a:t>DSNE Rev H Lunar Ejecta Model – NASA SP-8013 (1969)</a:t>
            </a:r>
          </a:p>
          <a:p>
            <a:pPr lvl="1"/>
            <a:r>
              <a:rPr lang="en-US" i="0" dirty="0"/>
              <a:t>Based on Zook 1967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Brief (non-exhaustive) Review of Impact-Ejecta Scaling Models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Zook 1967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Krivov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al. 2003</a:t>
            </a:r>
          </a:p>
          <a:p>
            <a:pPr lvl="1"/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Proposed New DSNE Model -- Meteoroid Model of Secondary Ejecta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MeMoSeE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Sporadic meteoroid flux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Grun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et al 1985)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Near Earth Object (NEO) flux (Brown et al 2002)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Impact-ejecta scaling model 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Housen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Holsapple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2011)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particle size distribution (Carrier 2003)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zenith angle distribution (empirically from Gault &amp;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</a:rPr>
              <a:t>Wedekind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 1978)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Ejecta azimuth angle distribution (modified from Rival &amp; Mandeville 1999)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Analytic model of lunar ejecta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Speed distribution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as a function of distance</a:t>
            </a:r>
          </a:p>
          <a:p>
            <a:pPr lvl="1"/>
            <a:r>
              <a:rPr lang="en-US" i="0" dirty="0">
                <a:solidFill>
                  <a:schemeClr val="bg1">
                    <a:lumMod val="50000"/>
                  </a:schemeClr>
                </a:solidFill>
              </a:rPr>
              <a:t>Secondary flux in terms of primary flux</a:t>
            </a:r>
          </a:p>
          <a:p>
            <a:pPr lvl="1"/>
            <a:endParaRPr lang="en-US" i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04A3A-57D0-4485-AE57-B7CD694E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BDFB9-DE85-45CA-83EC-016AC5E4739B}" type="datetime1">
              <a:rPr lang="en-US" smtClean="0"/>
              <a:t>3/1/2021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95866-BD7A-4B57-BA57-4E8E3664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349FC-9051-4374-A306-58FE52B2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Meteoroid Model of Secondary Ejecta (MeMoSeE) -- DeStefano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51185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13109</TotalTime>
  <Words>3588</Words>
  <Application>Microsoft Office PowerPoint</Application>
  <PresentationFormat>Widescreen</PresentationFormat>
  <Paragraphs>417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Cambria Math</vt:lpstr>
      <vt:lpstr>Franklin Gothic Book</vt:lpstr>
      <vt:lpstr>Crop</vt:lpstr>
      <vt:lpstr>Lunar Meteoroid Ejecta Model</vt:lpstr>
      <vt:lpstr>Overview</vt:lpstr>
      <vt:lpstr>Ground Rules and Assumptions (GRA)</vt:lpstr>
      <vt:lpstr>Example DSNE Table for Rev. I</vt:lpstr>
      <vt:lpstr>Results from the Meteoroid Model of Secondary Ejecta (MeMoSeE)</vt:lpstr>
      <vt:lpstr>HVIT Probability of No Penetration (PNP) Comparison</vt:lpstr>
      <vt:lpstr>PowerPoint Presentation</vt:lpstr>
      <vt:lpstr>Forward Work</vt:lpstr>
      <vt:lpstr>Overview</vt:lpstr>
      <vt:lpstr>DSNE Rev H Lunar Ejecta Model NASA SP-8013 (1969) </vt:lpstr>
      <vt:lpstr>Overview</vt:lpstr>
      <vt:lpstr>Impact-Ejecta Scaling Models Zook 1967</vt:lpstr>
      <vt:lpstr>Impact-Ejecta Scaling Models Krivov et al. 2003</vt:lpstr>
      <vt:lpstr>Impact-Ejecta Scaling Models Housen &amp; Holsapple 2011</vt:lpstr>
      <vt:lpstr>Overview</vt:lpstr>
      <vt:lpstr>Sporadic meteoroid flux (Grun et al. 1985)</vt:lpstr>
      <vt:lpstr>Sporadic meteoroid flux (low and high density populations in MEM)</vt:lpstr>
      <vt:lpstr>Lunar Surface Ephemeris for MEM – JPL Horizons</vt:lpstr>
      <vt:lpstr>Sporadic meteoroid flux (angle/speed) and latitudinal dependence on the lunar surface</vt:lpstr>
      <vt:lpstr>PowerPoint Presentation</vt:lpstr>
      <vt:lpstr>Near Earth Object (NEO) flux (Brown et al. 2002) at the lunar surface</vt:lpstr>
      <vt:lpstr>PowerPoint Presentation</vt:lpstr>
      <vt:lpstr>Impact-ejecta scaling model (Housen &amp; Holsapple 2011)</vt:lpstr>
      <vt:lpstr>Trajectory and spherical geometry of secondary ejecta</vt:lpstr>
      <vt:lpstr>Integrating arbitrary domain – Step 1</vt:lpstr>
      <vt:lpstr>Integrating arbitrary domain – Step 1</vt:lpstr>
      <vt:lpstr>Integrating arbitrary domain – Step 1</vt:lpstr>
      <vt:lpstr>Integrating arbitrary domain – Step 2</vt:lpstr>
      <vt:lpstr>Integrating arbitrary domain – Step 2</vt:lpstr>
      <vt:lpstr>Ejecta particle size distribution (Carrier 2003)</vt:lpstr>
      <vt:lpstr>Ejecta zenith angle distribution (empirically from Gault &amp; Wedekind 1978)</vt:lpstr>
      <vt:lpstr>Ejecta azimuth angle distribution (modified from Rival &amp; Mandeville 1999)</vt:lpstr>
      <vt:lpstr>Ejecta full angular distribution</vt:lpstr>
      <vt:lpstr>Backup</vt:lpstr>
      <vt:lpstr>Overview</vt:lpstr>
      <vt:lpstr>Speed distribution as a function of distance</vt:lpstr>
      <vt:lpstr>Distance distribution as a function of speed</vt:lpstr>
      <vt:lpstr>Secondary flux as a function of distance</vt:lpstr>
      <vt:lpstr>Secondary flux from impacts over the whole Moon in terms of secondary flux from a single impact on the Moon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Lunar Meteoroid Ejecta Model</dc:title>
  <dc:creator>DeStefano, Anthony M. (MSFC-EV44)</dc:creator>
  <cp:lastModifiedBy>DeStefano, Anthony M. (MSFC-EV44)</cp:lastModifiedBy>
  <cp:revision>58</cp:revision>
  <dcterms:created xsi:type="dcterms:W3CDTF">2020-11-09T16:35:54Z</dcterms:created>
  <dcterms:modified xsi:type="dcterms:W3CDTF">2021-03-01T20:11:20Z</dcterms:modified>
</cp:coreProperties>
</file>